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86" r:id="rId1"/>
  </p:sldMasterIdLst>
  <p:notesMasterIdLst>
    <p:notesMasterId r:id="rId39"/>
  </p:notesMasterIdLst>
  <p:sldIdLst>
    <p:sldId id="256" r:id="rId2"/>
    <p:sldId id="257" r:id="rId3"/>
    <p:sldId id="266" r:id="rId4"/>
    <p:sldId id="265" r:id="rId5"/>
    <p:sldId id="267" r:id="rId6"/>
    <p:sldId id="269" r:id="rId7"/>
    <p:sldId id="270" r:id="rId8"/>
    <p:sldId id="272" r:id="rId9"/>
    <p:sldId id="268" r:id="rId10"/>
    <p:sldId id="280" r:id="rId11"/>
    <p:sldId id="282" r:id="rId12"/>
    <p:sldId id="284" r:id="rId13"/>
    <p:sldId id="296" r:id="rId14"/>
    <p:sldId id="302" r:id="rId15"/>
    <p:sldId id="303" r:id="rId16"/>
    <p:sldId id="307" r:id="rId17"/>
    <p:sldId id="281" r:id="rId18"/>
    <p:sldId id="285" r:id="rId19"/>
    <p:sldId id="301" r:id="rId20"/>
    <p:sldId id="278" r:id="rId21"/>
    <p:sldId id="279" r:id="rId22"/>
    <p:sldId id="275" r:id="rId23"/>
    <p:sldId id="273" r:id="rId24"/>
    <p:sldId id="274" r:id="rId25"/>
    <p:sldId id="298" r:id="rId26"/>
    <p:sldId id="299" r:id="rId27"/>
    <p:sldId id="294" r:id="rId28"/>
    <p:sldId id="288" r:id="rId29"/>
    <p:sldId id="289" r:id="rId30"/>
    <p:sldId id="290" r:id="rId31"/>
    <p:sldId id="291" r:id="rId32"/>
    <p:sldId id="295" r:id="rId33"/>
    <p:sldId id="300" r:id="rId34"/>
    <p:sldId id="306" r:id="rId35"/>
    <p:sldId id="305" r:id="rId36"/>
    <p:sldId id="286" r:id="rId37"/>
    <p:sldId id="287" r:id="rId38"/>
  </p:sldIdLst>
  <p:sldSz cx="12192000" cy="6858000"/>
  <p:notesSz cx="6858000" cy="9144000"/>
  <p:embeddedFontLst>
    <p:embeddedFont>
      <p:font typeface="Comfortaa" panose="020F0603070200060003" pitchFamily="34" charset="0"/>
      <p:regular r:id="rId40"/>
      <p:bold r:id="rId41"/>
    </p:embeddedFont>
    <p:embeddedFont>
      <p:font typeface="Cambria Math" panose="02040503050406030204" pitchFamily="18" charset="0"/>
      <p:regular r:id="rId42"/>
    </p:embeddedFont>
    <p:embeddedFont>
      <p:font typeface="Calibri" panose="020F0502020204030204" pitchFamily="34" charset="0"/>
      <p:regular r:id="rId43"/>
      <p:bold r:id="rId44"/>
      <p:italic r:id="rId45"/>
      <p:boldItalic r:id="rId46"/>
    </p:embeddedFont>
    <p:embeddedFont>
      <p:font typeface="Century Gothic" panose="020B050202020202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15523"/>
    <a:srgbClr val="DE6F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70" autoAdjust="0"/>
  </p:normalViewPr>
  <p:slideViewPr>
    <p:cSldViewPr snapToGrid="0">
      <p:cViewPr varScale="1">
        <p:scale>
          <a:sx n="68" d="100"/>
          <a:sy n="68" d="100"/>
        </p:scale>
        <p:origin x="6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C726F-EB8A-4E33-B923-54B2143F0489}" type="datetimeFigureOut">
              <a:rPr lang="en-US" smtClean="0"/>
              <a:t>6/8/2015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A7A3D-D7A2-476B-B033-30ECF94A7748}" type="slidenum">
              <a:rPr lang="en-US" smtClean="0"/>
              <a:t>‹#›</a:t>
            </a:fld>
            <a:endParaRPr lang="en-US"/>
          </a:p>
        </p:txBody>
      </p:sp>
    </p:spTree>
    <p:extLst>
      <p:ext uri="{BB962C8B-B14F-4D97-AF65-F5344CB8AC3E}">
        <p14:creationId xmlns:p14="http://schemas.microsoft.com/office/powerpoint/2010/main" val="499914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a:t>
            </a:fld>
            <a:endParaRPr lang="en-US"/>
          </a:p>
        </p:txBody>
      </p:sp>
    </p:spTree>
    <p:extLst>
      <p:ext uri="{BB962C8B-B14F-4D97-AF65-F5344CB8AC3E}">
        <p14:creationId xmlns:p14="http://schemas.microsoft.com/office/powerpoint/2010/main" val="3473893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installed </a:t>
            </a:r>
            <a:r>
              <a:rPr lang="en-US" dirty="0" err="1" smtClean="0"/>
              <a:t>renewabl</a:t>
            </a:r>
            <a:r>
              <a:rPr lang="en-US" dirty="0" smtClean="0"/>
              <a:t> e now 1-2 TW – would mean nearly doubling installed capacity every year for a decade</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22</a:t>
            </a:fld>
            <a:endParaRPr lang="en-US"/>
          </a:p>
        </p:txBody>
      </p:sp>
    </p:spTree>
    <p:extLst>
      <p:ext uri="{BB962C8B-B14F-4D97-AF65-F5344CB8AC3E}">
        <p14:creationId xmlns:p14="http://schemas.microsoft.com/office/powerpoint/2010/main" val="1487280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23</a:t>
            </a:fld>
            <a:endParaRPr lang="en-US"/>
          </a:p>
        </p:txBody>
      </p:sp>
    </p:spTree>
    <p:extLst>
      <p:ext uri="{BB962C8B-B14F-4D97-AF65-F5344CB8AC3E}">
        <p14:creationId xmlns:p14="http://schemas.microsoft.com/office/powerpoint/2010/main" val="289374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24</a:t>
            </a:fld>
            <a:endParaRPr lang="en-US"/>
          </a:p>
        </p:txBody>
      </p:sp>
    </p:spTree>
    <p:extLst>
      <p:ext uri="{BB962C8B-B14F-4D97-AF65-F5344CB8AC3E}">
        <p14:creationId xmlns:p14="http://schemas.microsoft.com/office/powerpoint/2010/main" val="831324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25</a:t>
            </a:fld>
            <a:endParaRPr lang="en-US"/>
          </a:p>
        </p:txBody>
      </p:sp>
    </p:spTree>
    <p:extLst>
      <p:ext uri="{BB962C8B-B14F-4D97-AF65-F5344CB8AC3E}">
        <p14:creationId xmlns:p14="http://schemas.microsoft.com/office/powerpoint/2010/main" val="1857763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26</a:t>
            </a:fld>
            <a:endParaRPr lang="en-US"/>
          </a:p>
        </p:txBody>
      </p:sp>
    </p:spTree>
    <p:extLst>
      <p:ext uri="{BB962C8B-B14F-4D97-AF65-F5344CB8AC3E}">
        <p14:creationId xmlns:p14="http://schemas.microsoft.com/office/powerpoint/2010/main" val="4044857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27</a:t>
            </a:fld>
            <a:endParaRPr lang="en-US"/>
          </a:p>
        </p:txBody>
      </p:sp>
    </p:spTree>
    <p:extLst>
      <p:ext uri="{BB962C8B-B14F-4D97-AF65-F5344CB8AC3E}">
        <p14:creationId xmlns:p14="http://schemas.microsoft.com/office/powerpoint/2010/main" val="1780766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28</a:t>
            </a:fld>
            <a:endParaRPr lang="en-US"/>
          </a:p>
        </p:txBody>
      </p:sp>
    </p:spTree>
    <p:extLst>
      <p:ext uri="{BB962C8B-B14F-4D97-AF65-F5344CB8AC3E}">
        <p14:creationId xmlns:p14="http://schemas.microsoft.com/office/powerpoint/2010/main" val="3970784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29</a:t>
            </a:fld>
            <a:endParaRPr lang="en-US"/>
          </a:p>
        </p:txBody>
      </p:sp>
    </p:spTree>
    <p:extLst>
      <p:ext uri="{BB962C8B-B14F-4D97-AF65-F5344CB8AC3E}">
        <p14:creationId xmlns:p14="http://schemas.microsoft.com/office/powerpoint/2010/main" val="131683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30</a:t>
            </a:fld>
            <a:endParaRPr lang="en-US"/>
          </a:p>
        </p:txBody>
      </p:sp>
    </p:spTree>
    <p:extLst>
      <p:ext uri="{BB962C8B-B14F-4D97-AF65-F5344CB8AC3E}">
        <p14:creationId xmlns:p14="http://schemas.microsoft.com/office/powerpoint/2010/main" val="3053676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31</a:t>
            </a:fld>
            <a:endParaRPr lang="en-US"/>
          </a:p>
        </p:txBody>
      </p:sp>
    </p:spTree>
    <p:extLst>
      <p:ext uri="{BB962C8B-B14F-4D97-AF65-F5344CB8AC3E}">
        <p14:creationId xmlns:p14="http://schemas.microsoft.com/office/powerpoint/2010/main" val="208661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5</a:t>
            </a:fld>
            <a:endParaRPr lang="en-US"/>
          </a:p>
        </p:txBody>
      </p:sp>
    </p:spTree>
    <p:extLst>
      <p:ext uri="{BB962C8B-B14F-4D97-AF65-F5344CB8AC3E}">
        <p14:creationId xmlns:p14="http://schemas.microsoft.com/office/powerpoint/2010/main" val="1099889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32</a:t>
            </a:fld>
            <a:endParaRPr lang="en-US"/>
          </a:p>
        </p:txBody>
      </p:sp>
    </p:spTree>
    <p:extLst>
      <p:ext uri="{BB962C8B-B14F-4D97-AF65-F5344CB8AC3E}">
        <p14:creationId xmlns:p14="http://schemas.microsoft.com/office/powerpoint/2010/main" val="587201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6</a:t>
            </a:fld>
            <a:endParaRPr lang="en-US"/>
          </a:p>
        </p:txBody>
      </p:sp>
    </p:spTree>
    <p:extLst>
      <p:ext uri="{BB962C8B-B14F-4D97-AF65-F5344CB8AC3E}">
        <p14:creationId xmlns:p14="http://schemas.microsoft.com/office/powerpoint/2010/main" val="642098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8</a:t>
            </a:fld>
            <a:endParaRPr lang="en-US"/>
          </a:p>
        </p:txBody>
      </p:sp>
    </p:spTree>
    <p:extLst>
      <p:ext uri="{BB962C8B-B14F-4D97-AF65-F5344CB8AC3E}">
        <p14:creationId xmlns:p14="http://schemas.microsoft.com/office/powerpoint/2010/main" val="2785283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9</a:t>
            </a:fld>
            <a:endParaRPr lang="en-US"/>
          </a:p>
        </p:txBody>
      </p:sp>
    </p:spTree>
    <p:extLst>
      <p:ext uri="{BB962C8B-B14F-4D97-AF65-F5344CB8AC3E}">
        <p14:creationId xmlns:p14="http://schemas.microsoft.com/office/powerpoint/2010/main" val="50266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11</a:t>
            </a:fld>
            <a:endParaRPr lang="en-US"/>
          </a:p>
        </p:txBody>
      </p:sp>
    </p:spTree>
    <p:extLst>
      <p:ext uri="{BB962C8B-B14F-4D97-AF65-F5344CB8AC3E}">
        <p14:creationId xmlns:p14="http://schemas.microsoft.com/office/powerpoint/2010/main" val="2468205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19</a:t>
            </a:fld>
            <a:endParaRPr lang="en-US"/>
          </a:p>
        </p:txBody>
      </p:sp>
    </p:spTree>
    <p:extLst>
      <p:ext uri="{BB962C8B-B14F-4D97-AF65-F5344CB8AC3E}">
        <p14:creationId xmlns:p14="http://schemas.microsoft.com/office/powerpoint/2010/main" val="2187953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20</a:t>
            </a:fld>
            <a:endParaRPr lang="en-US"/>
          </a:p>
        </p:txBody>
      </p:sp>
    </p:spTree>
    <p:extLst>
      <p:ext uri="{BB962C8B-B14F-4D97-AF65-F5344CB8AC3E}">
        <p14:creationId xmlns:p14="http://schemas.microsoft.com/office/powerpoint/2010/main" val="264033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21</a:t>
            </a:fld>
            <a:endParaRPr lang="en-US"/>
          </a:p>
        </p:txBody>
      </p:sp>
    </p:spTree>
    <p:extLst>
      <p:ext uri="{BB962C8B-B14F-4D97-AF65-F5344CB8AC3E}">
        <p14:creationId xmlns:p14="http://schemas.microsoft.com/office/powerpoint/2010/main" val="1519507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3EF80AE-FB18-4C6C-AD35-94A55E7BA7F7}" type="datetimeFigureOut">
              <a:rPr lang="en-US" smtClean="0"/>
              <a:t>6/8/2015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1243149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3EF80AE-FB18-4C6C-AD35-94A55E7BA7F7}" type="datetimeFigureOut">
              <a:rPr lang="en-US" smtClean="0"/>
              <a:t>6/8/2015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129059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3EF80AE-FB18-4C6C-AD35-94A55E7BA7F7}" type="datetimeFigureOut">
              <a:rPr lang="en-US" smtClean="0"/>
              <a:t>6/8/2015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92383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3EF80AE-FB18-4C6C-AD35-94A55E7BA7F7}" type="datetimeFigureOut">
              <a:rPr lang="en-US" smtClean="0"/>
              <a:t>6/8/2015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76032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3EF80AE-FB18-4C6C-AD35-94A55E7BA7F7}" type="datetimeFigureOut">
              <a:rPr lang="en-US" smtClean="0"/>
              <a:t>6/8/2015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380381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3EF80AE-FB18-4C6C-AD35-94A55E7BA7F7}" type="datetimeFigureOut">
              <a:rPr lang="en-US" smtClean="0"/>
              <a:t>6/8/2015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3433820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3EF80AE-FB18-4C6C-AD35-94A55E7BA7F7}" type="datetimeFigureOut">
              <a:rPr lang="en-US" smtClean="0"/>
              <a:t>6/8/2015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01917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EF80AE-FB18-4C6C-AD35-94A55E7BA7F7}" type="datetimeFigureOut">
              <a:rPr lang="en-US" smtClean="0"/>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1183324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3EF80AE-FB18-4C6C-AD35-94A55E7BA7F7}" type="datetimeFigureOut">
              <a:rPr lang="en-US" smtClean="0"/>
              <a:t>6/8/2015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1207620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EF80AE-FB18-4C6C-AD35-94A55E7BA7F7}" type="datetimeFigureOut">
              <a:rPr lang="en-US" smtClean="0"/>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97362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3EF80AE-FB18-4C6C-AD35-94A55E7BA7F7}" type="datetimeFigureOut">
              <a:rPr lang="en-US" smtClean="0"/>
              <a:t>6/8/2015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650946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EF80AE-FB18-4C6C-AD35-94A55E7BA7F7}" type="datetimeFigureOut">
              <a:rPr lang="en-US" smtClean="0"/>
              <a:t>6/8/2015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3473636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3EF80AE-FB18-4C6C-AD35-94A55E7BA7F7}" type="datetimeFigureOut">
              <a:rPr lang="en-US" smtClean="0"/>
              <a:t>6/8/2015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840307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EF80AE-FB18-4C6C-AD35-94A55E7BA7F7}" type="datetimeFigureOut">
              <a:rPr lang="en-US" smtClean="0"/>
              <a:t>6/8/2015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11206255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F80AE-FB18-4C6C-AD35-94A55E7BA7F7}" type="datetimeFigureOut">
              <a:rPr lang="en-US" smtClean="0"/>
              <a:t>6/8/2015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4829591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3EF80AE-FB18-4C6C-AD35-94A55E7BA7F7}" type="datetimeFigureOut">
              <a:rPr lang="en-US" smtClean="0"/>
              <a:t>6/8/2015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136179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3EF80AE-FB18-4C6C-AD35-94A55E7BA7F7}" type="datetimeFigureOut">
              <a:rPr lang="en-US" smtClean="0"/>
              <a:t>6/8/2015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74778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EF80AE-FB18-4C6C-AD35-94A55E7BA7F7}" type="datetimeFigureOut">
              <a:rPr lang="en-US" smtClean="0"/>
              <a:t>6/8/2015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0AE5AFE-EB4C-4B40-A81A-87A35B195E9B}" type="slidenum">
              <a:rPr lang="en-US" smtClean="0"/>
              <a:t>‹#›</a:t>
            </a:fld>
            <a:endParaRPr lang="en-US"/>
          </a:p>
        </p:txBody>
      </p:sp>
    </p:spTree>
    <p:extLst>
      <p:ext uri="{BB962C8B-B14F-4D97-AF65-F5344CB8AC3E}">
        <p14:creationId xmlns:p14="http://schemas.microsoft.com/office/powerpoint/2010/main" val="3732546807"/>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iming>
    <p:tnLst>
      <p:par>
        <p:cTn id="1" dur="indefinite" restart="never" nodeType="tmRoot"/>
      </p:par>
    </p:tnLst>
  </p:timing>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13.png"/><Relationship Id="rId10" Type="http://schemas.openxmlformats.org/officeDocument/2006/relationships/image" Target="../media/image12.pn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set.csaladen.es/" TargetMode="External"/><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hyperlink" Target="http://set.csaladen.es/set2.html" TargetMode="External"/><Relationship Id="rId2"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hyperlink" Target="http://set.csaladen.es/set.html" TargetMode="External"/><Relationship Id="rId5" Type="http://schemas.openxmlformats.org/officeDocument/2006/relationships/image" Target="../media/image29.png"/><Relationship Id="rId15" Type="http://schemas.openxmlformats.org/officeDocument/2006/relationships/hyperlink" Target="http://runthemodel.com/" TargetMode="External"/><Relationship Id="rId10" Type="http://schemas.openxmlformats.org/officeDocument/2006/relationships/hyperlink" Target="http://arxiv.org/abs/1503.06832" TargetMode="External"/><Relationship Id="rId4" Type="http://schemas.openxmlformats.org/officeDocument/2006/relationships/image" Target="../media/image28.png"/><Relationship Id="rId9" Type="http://schemas.openxmlformats.org/officeDocument/2006/relationships/hyperlink" Target="http://www.mdpi.com/2071-1050/6/5/2601" TargetMode="External"/><Relationship Id="rId14" Type="http://schemas.openxmlformats.org/officeDocument/2006/relationships/hyperlink" Target="http://food.csaladen.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1500" y="3437199"/>
            <a:ext cx="8128000" cy="1202801"/>
          </a:xfrm>
        </p:spPr>
        <p:txBody>
          <a:bodyPr>
            <a:normAutofit/>
          </a:bodyPr>
          <a:lstStyle/>
          <a:p>
            <a:pPr algn="just"/>
            <a:r>
              <a:rPr lang="hu-HU" sz="3600" cap="none" dirty="0" smtClean="0">
                <a:latin typeface="Comfortaa" panose="020F0603070200060003" pitchFamily="34" charset="0"/>
              </a:rPr>
              <a:t>Investigating </a:t>
            </a:r>
            <a:r>
              <a:rPr lang="en-US" sz="3600" cap="none" dirty="0" smtClean="0">
                <a:latin typeface="Comfortaa" panose="020F0603070200060003" pitchFamily="34" charset="0"/>
              </a:rPr>
              <a:t>G</a:t>
            </a:r>
            <a:r>
              <a:rPr lang="hu-HU" sz="3600" cap="none" dirty="0" smtClean="0">
                <a:latin typeface="Comfortaa" panose="020F0603070200060003" pitchFamily="34" charset="0"/>
              </a:rPr>
              <a:t>lobal and </a:t>
            </a:r>
            <a:r>
              <a:rPr lang="en-US" sz="3600" cap="none" dirty="0" smtClean="0">
                <a:latin typeface="Comfortaa" panose="020F0603070200060003" pitchFamily="34" charset="0"/>
              </a:rPr>
              <a:t>N</a:t>
            </a:r>
            <a:r>
              <a:rPr lang="hu-HU" sz="3600" cap="none" dirty="0" smtClean="0">
                <a:latin typeface="Comfortaa" panose="020F0603070200060003" pitchFamily="34" charset="0"/>
              </a:rPr>
              <a:t>ational </a:t>
            </a:r>
            <a:r>
              <a:rPr lang="en-US" sz="3600" cap="none" dirty="0" smtClean="0">
                <a:latin typeface="Comfortaa" panose="020F0603070200060003" pitchFamily="34" charset="0"/>
              </a:rPr>
              <a:t/>
            </a:r>
            <a:br>
              <a:rPr lang="en-US" sz="3600" cap="none" dirty="0" smtClean="0">
                <a:latin typeface="Comfortaa" panose="020F0603070200060003" pitchFamily="34" charset="0"/>
              </a:rPr>
            </a:br>
            <a:r>
              <a:rPr lang="en-US" sz="3600" cap="none" dirty="0" smtClean="0">
                <a:latin typeface="Comfortaa" panose="020F0603070200060003" pitchFamily="34" charset="0"/>
              </a:rPr>
              <a:t>Sustainable Energy </a:t>
            </a:r>
            <a:r>
              <a:rPr lang="en-US" sz="3600" cap="none" dirty="0">
                <a:latin typeface="Comfortaa" panose="020F0603070200060003" pitchFamily="34" charset="0"/>
              </a:rPr>
              <a:t>T</a:t>
            </a:r>
            <a:r>
              <a:rPr lang="en-US" sz="3600" cap="none" dirty="0" smtClean="0">
                <a:latin typeface="Comfortaa" panose="020F0603070200060003" pitchFamily="34" charset="0"/>
              </a:rPr>
              <a:t>ransition Paths</a:t>
            </a:r>
            <a:endParaRPr lang="en-US" sz="3600" cap="none" dirty="0">
              <a:latin typeface="Comfortaa" panose="020F0603070200060003" pitchFamily="34" charset="0"/>
            </a:endParaRPr>
          </a:p>
        </p:txBody>
      </p:sp>
      <p:sp>
        <p:nvSpPr>
          <p:cNvPr id="3" name="Subtitle 2"/>
          <p:cNvSpPr>
            <a:spLocks noGrp="1"/>
          </p:cNvSpPr>
          <p:nvPr>
            <p:ph type="subTitle" idx="1"/>
          </p:nvPr>
        </p:nvSpPr>
        <p:spPr>
          <a:xfrm>
            <a:off x="7143750" y="254000"/>
            <a:ext cx="3975100" cy="1193800"/>
          </a:xfrm>
        </p:spPr>
        <p:txBody>
          <a:bodyPr>
            <a:normAutofit/>
          </a:bodyPr>
          <a:lstStyle/>
          <a:p>
            <a:pPr algn="ctr"/>
            <a:r>
              <a:rPr lang="en-US" b="1" dirty="0" smtClean="0">
                <a:latin typeface="Comfortaa" panose="020F0603070200060003" pitchFamily="34" charset="0"/>
              </a:rPr>
              <a:t>D</a:t>
            </a:r>
            <a:r>
              <a:rPr lang="hu-HU" b="1" dirty="0" smtClean="0">
                <a:latin typeface="Comfortaa" panose="020F0603070200060003" pitchFamily="34" charset="0"/>
              </a:rPr>
              <a:t>é</a:t>
            </a:r>
            <a:r>
              <a:rPr lang="en-US" b="1" dirty="0" err="1" smtClean="0">
                <a:latin typeface="Comfortaa" panose="020F0603070200060003" pitchFamily="34" charset="0"/>
              </a:rPr>
              <a:t>nes</a:t>
            </a:r>
            <a:r>
              <a:rPr lang="en-US" b="1" dirty="0" smtClean="0">
                <a:latin typeface="Comfortaa" panose="020F0603070200060003" pitchFamily="34" charset="0"/>
              </a:rPr>
              <a:t> </a:t>
            </a:r>
            <a:r>
              <a:rPr lang="en-US" b="1" dirty="0">
                <a:latin typeface="Comfortaa" panose="020F0603070200060003" pitchFamily="34" charset="0"/>
              </a:rPr>
              <a:t>Csala</a:t>
            </a:r>
          </a:p>
          <a:p>
            <a:pPr algn="ctr"/>
            <a:r>
              <a:rPr lang="en-US" dirty="0" smtClean="0">
                <a:latin typeface="Comfortaa" panose="020F0603070200060003" pitchFamily="34" charset="0"/>
              </a:rPr>
              <a:t>PhD Qualifying Exam Part 2</a:t>
            </a:r>
          </a:p>
          <a:p>
            <a:pPr algn="ctr"/>
            <a:r>
              <a:rPr lang="en-US" dirty="0" smtClean="0">
                <a:latin typeface="Comfortaa" panose="020F0603070200060003" pitchFamily="34" charset="0"/>
              </a:rPr>
              <a:t>Masdar Institute</a:t>
            </a:r>
            <a:endParaRPr lang="en-US" dirty="0">
              <a:latin typeface="Comfortaa" panose="020F0603070200060003" pitchFamily="34" charset="0"/>
            </a:endParaRPr>
          </a:p>
        </p:txBody>
      </p:sp>
      <p:sp>
        <p:nvSpPr>
          <p:cNvPr id="4" name="Title 1"/>
          <p:cNvSpPr txBox="1">
            <a:spLocks/>
          </p:cNvSpPr>
          <p:nvPr/>
        </p:nvSpPr>
        <p:spPr>
          <a:xfrm>
            <a:off x="1676400" y="1972199"/>
            <a:ext cx="8458200" cy="120280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cap="none" dirty="0" smtClean="0">
                <a:latin typeface="Comfortaa" panose="020F0603070200060003" pitchFamily="34" charset="0"/>
              </a:rPr>
              <a:t>20 trillion </a:t>
            </a:r>
            <a:r>
              <a:rPr lang="en-US" cap="none" dirty="0" smtClean="0">
                <a:solidFill>
                  <a:srgbClr val="92D050"/>
                </a:solidFill>
                <a:latin typeface="Comfortaa" panose="020F0603070200060003" pitchFamily="34" charset="0"/>
              </a:rPr>
              <a:t>green</a:t>
            </a:r>
            <a:r>
              <a:rPr lang="en-US" cap="none" dirty="0" smtClean="0">
                <a:latin typeface="Comfortaa" panose="020F0603070200060003" pitchFamily="34" charset="0"/>
              </a:rPr>
              <a:t> watts</a:t>
            </a:r>
            <a:endParaRPr lang="en-US" cap="none" dirty="0">
              <a:latin typeface="Comfortaa" panose="020F0603070200060003" pitchFamily="34" charset="0"/>
            </a:endParaRPr>
          </a:p>
        </p:txBody>
      </p:sp>
      <p:sp>
        <p:nvSpPr>
          <p:cNvPr id="7" name="Subtitle 2"/>
          <p:cNvSpPr txBox="1">
            <a:spLocks/>
          </p:cNvSpPr>
          <p:nvPr/>
        </p:nvSpPr>
        <p:spPr>
          <a:xfrm>
            <a:off x="2248193" y="4902199"/>
            <a:ext cx="4025998" cy="7389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b="1" dirty="0">
                <a:latin typeface="Comfortaa" panose="020F0603070200060003" pitchFamily="34" charset="0"/>
              </a:rPr>
              <a:t>a</a:t>
            </a:r>
            <a:r>
              <a:rPr lang="en-US" b="1" dirty="0" smtClean="0">
                <a:latin typeface="Comfortaa" panose="020F0603070200060003" pitchFamily="34" charset="0"/>
              </a:rPr>
              <a:t>nd their implications on the Water-Energy-Food nexus</a:t>
            </a:r>
            <a:endParaRPr lang="en-US" dirty="0">
              <a:latin typeface="Comfortaa" panose="020F0603070200060003" pitchFamily="34" charset="0"/>
            </a:endParaRPr>
          </a:p>
        </p:txBody>
      </p:sp>
    </p:spTree>
    <p:extLst>
      <p:ext uri="{BB962C8B-B14F-4D97-AF65-F5344CB8AC3E}">
        <p14:creationId xmlns:p14="http://schemas.microsoft.com/office/powerpoint/2010/main" val="101051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65760" y="1986267"/>
            <a:ext cx="11529646" cy="120280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cap="none" dirty="0" smtClean="0">
                <a:latin typeface="Comfortaa" panose="020F0603070200060003" pitchFamily="34" charset="0"/>
              </a:rPr>
              <a:t>research </a:t>
            </a:r>
            <a:r>
              <a:rPr lang="en-US" cap="none" dirty="0" smtClean="0">
                <a:solidFill>
                  <a:srgbClr val="92D050"/>
                </a:solidFill>
                <a:latin typeface="Comfortaa" panose="020F0603070200060003" pitchFamily="34" charset="0"/>
              </a:rPr>
              <a:t>questions</a:t>
            </a:r>
            <a:endParaRPr lang="en-US" cap="none" dirty="0">
              <a:solidFill>
                <a:srgbClr val="92D050"/>
              </a:solidFill>
              <a:latin typeface="Comfortaa" panose="020F0603070200060003" pitchFamily="34" charset="0"/>
            </a:endParaRPr>
          </a:p>
        </p:txBody>
      </p:sp>
    </p:spTree>
    <p:extLst>
      <p:ext uri="{BB962C8B-B14F-4D97-AF65-F5344CB8AC3E}">
        <p14:creationId xmlns:p14="http://schemas.microsoft.com/office/powerpoint/2010/main" val="41075395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11" name="Subtitle 2"/>
          <p:cNvSpPr txBox="1">
            <a:spLocks/>
          </p:cNvSpPr>
          <p:nvPr/>
        </p:nvSpPr>
        <p:spPr>
          <a:xfrm>
            <a:off x="4776679" y="709747"/>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a:latin typeface="Comfortaa" panose="020F0603070200060003" pitchFamily="34" charset="0"/>
              </a:rPr>
              <a:t>r</a:t>
            </a:r>
            <a:r>
              <a:rPr lang="en-US" sz="2400" b="1" dirty="0" smtClean="0">
                <a:latin typeface="Comfortaa" panose="020F0603070200060003" pitchFamily="34" charset="0"/>
              </a:rPr>
              <a:t>esearch questions</a:t>
            </a:r>
            <a:endParaRPr lang="en-US" sz="2400" b="1" dirty="0">
              <a:latin typeface="Comfortaa" panose="020F0603070200060003" pitchFamily="34" charset="0"/>
            </a:endParaRPr>
          </a:p>
        </p:txBody>
      </p:sp>
      <p:sp>
        <p:nvSpPr>
          <p:cNvPr id="10" name="Subtitle 2"/>
          <p:cNvSpPr txBox="1">
            <a:spLocks/>
          </p:cNvSpPr>
          <p:nvPr/>
        </p:nvSpPr>
        <p:spPr>
          <a:xfrm>
            <a:off x="359424" y="1865084"/>
            <a:ext cx="11316761" cy="15955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just">
              <a:lnSpc>
                <a:spcPct val="130000"/>
              </a:lnSpc>
              <a:buFont typeface="+mj-lt"/>
              <a:buAutoNum type="arabicPeriod"/>
            </a:pPr>
            <a:r>
              <a:rPr lang="en-US" sz="2000" dirty="0" smtClean="0">
                <a:latin typeface="Comfortaa" panose="020F0603070200060003" pitchFamily="34" charset="0"/>
              </a:rPr>
              <a:t>What is the </a:t>
            </a:r>
            <a:r>
              <a:rPr lang="en-US" sz="2000" dirty="0" smtClean="0">
                <a:solidFill>
                  <a:srgbClr val="92D050"/>
                </a:solidFill>
                <a:latin typeface="Comfortaa" panose="020F0603070200060003" pitchFamily="34" charset="0"/>
              </a:rPr>
              <a:t>feasibility</a:t>
            </a:r>
            <a:r>
              <a:rPr lang="en-US" sz="2000" dirty="0" smtClean="0">
                <a:latin typeface="Comfortaa" panose="020F0603070200060003" pitchFamily="34" charset="0"/>
              </a:rPr>
              <a:t> of a </a:t>
            </a:r>
            <a:r>
              <a:rPr lang="en-US" sz="2000" dirty="0" smtClean="0">
                <a:solidFill>
                  <a:srgbClr val="92D050"/>
                </a:solidFill>
                <a:latin typeface="Comfortaa" panose="020F0603070200060003" pitchFamily="34" charset="0"/>
              </a:rPr>
              <a:t>global</a:t>
            </a:r>
            <a:r>
              <a:rPr lang="en-US" sz="2000" dirty="0" smtClean="0">
                <a:latin typeface="Comfortaa" panose="020F0603070200060003" pitchFamily="34" charset="0"/>
              </a:rPr>
              <a:t> sustainable energy transition?</a:t>
            </a:r>
          </a:p>
          <a:p>
            <a:pPr marL="800100" lvl="1" indent="-342900" algn="just">
              <a:lnSpc>
                <a:spcPct val="130000"/>
              </a:lnSpc>
              <a:buFont typeface="+mj-lt"/>
              <a:buAutoNum type="alphaLcPeriod"/>
            </a:pPr>
            <a:r>
              <a:rPr lang="en-US" dirty="0" smtClean="0">
                <a:latin typeface="Comfortaa" panose="020F0603070200060003" pitchFamily="34" charset="0"/>
              </a:rPr>
              <a:t>If possible, what level of economic and social effort is necessary to achieve it?</a:t>
            </a:r>
          </a:p>
          <a:p>
            <a:pPr marL="800100" lvl="1" indent="-342900" algn="just">
              <a:lnSpc>
                <a:spcPct val="130000"/>
              </a:lnSpc>
              <a:buFont typeface="+mj-lt"/>
              <a:buAutoNum type="alphaLcPeriod"/>
            </a:pPr>
            <a:r>
              <a:rPr lang="en-US" dirty="0">
                <a:latin typeface="Comfortaa" panose="020F0603070200060003" pitchFamily="34" charset="0"/>
              </a:rPr>
              <a:t>If possible, </a:t>
            </a:r>
            <a:r>
              <a:rPr lang="en-US" dirty="0" smtClean="0">
                <a:latin typeface="Comfortaa" panose="020F0603070200060003" pitchFamily="34" charset="0"/>
              </a:rPr>
              <a:t>what are its implications on the </a:t>
            </a:r>
            <a:r>
              <a:rPr lang="en-US" dirty="0" smtClean="0">
                <a:solidFill>
                  <a:srgbClr val="92D050"/>
                </a:solidFill>
                <a:latin typeface="Comfortaa" panose="020F0603070200060003" pitchFamily="34" charset="0"/>
              </a:rPr>
              <a:t>water-energy-food nexus</a:t>
            </a:r>
            <a:r>
              <a:rPr lang="en-US" dirty="0" smtClean="0">
                <a:latin typeface="Comfortaa" panose="020F0603070200060003" pitchFamily="34" charset="0"/>
              </a:rPr>
              <a:t>?</a:t>
            </a:r>
          </a:p>
          <a:p>
            <a:pPr marL="342900" indent="-342900" algn="just">
              <a:lnSpc>
                <a:spcPct val="130000"/>
              </a:lnSpc>
              <a:buFont typeface="+mj-lt"/>
              <a:buAutoNum type="arabicPeriod"/>
            </a:pPr>
            <a:endParaRPr lang="en-US" sz="2000" dirty="0" smtClean="0">
              <a:latin typeface="Comfortaa" panose="020F0603070200060003" pitchFamily="34" charset="0"/>
            </a:endParaRPr>
          </a:p>
          <a:p>
            <a:pPr marL="342900" indent="-342900" algn="just">
              <a:lnSpc>
                <a:spcPct val="130000"/>
              </a:lnSpc>
              <a:buFont typeface="+mj-lt"/>
              <a:buAutoNum type="arabicPeriod"/>
            </a:pPr>
            <a:r>
              <a:rPr lang="en-US" sz="2000" dirty="0" smtClean="0">
                <a:latin typeface="Comfortaa" panose="020F0603070200060003" pitchFamily="34" charset="0"/>
              </a:rPr>
              <a:t>What are the </a:t>
            </a:r>
            <a:r>
              <a:rPr lang="en-US" sz="2000" dirty="0" smtClean="0">
                <a:solidFill>
                  <a:srgbClr val="92D050"/>
                </a:solidFill>
                <a:latin typeface="Comfortaa" panose="020F0603070200060003" pitchFamily="34" charset="0"/>
              </a:rPr>
              <a:t>feasibilities</a:t>
            </a:r>
            <a:r>
              <a:rPr lang="en-US" sz="2000" dirty="0" smtClean="0">
                <a:latin typeface="Comfortaa" panose="020F0603070200060003" pitchFamily="34" charset="0"/>
              </a:rPr>
              <a:t> of sustainable energy transitions for </a:t>
            </a:r>
            <a:r>
              <a:rPr lang="en-US" sz="2000" dirty="0" smtClean="0">
                <a:solidFill>
                  <a:srgbClr val="92D050"/>
                </a:solidFill>
                <a:latin typeface="Comfortaa" panose="020F0603070200060003" pitchFamily="34" charset="0"/>
              </a:rPr>
              <a:t>individual nations</a:t>
            </a:r>
            <a:r>
              <a:rPr lang="en-US" sz="2000" dirty="0" smtClean="0">
                <a:latin typeface="Comfortaa" panose="020F0603070200060003" pitchFamily="34" charset="0"/>
              </a:rPr>
              <a:t>?</a:t>
            </a:r>
          </a:p>
          <a:p>
            <a:pPr marL="800100" lvl="1" indent="-342900" algn="just">
              <a:lnSpc>
                <a:spcPct val="130000"/>
              </a:lnSpc>
              <a:buFont typeface="+mj-lt"/>
              <a:buAutoNum type="alphaLcPeriod"/>
            </a:pPr>
            <a:r>
              <a:rPr lang="en-US" dirty="0" smtClean="0">
                <a:latin typeface="Comfortaa" panose="020F0603070200060003" pitchFamily="34" charset="0"/>
              </a:rPr>
              <a:t>If possible how is the national sustainable energy transition affected by:</a:t>
            </a:r>
          </a:p>
          <a:p>
            <a:pPr marL="1257300" lvl="2" indent="-342900" algn="just">
              <a:lnSpc>
                <a:spcPct val="130000"/>
              </a:lnSpc>
              <a:buFont typeface="+mj-lt"/>
              <a:buAutoNum type="alphaLcPeriod"/>
            </a:pPr>
            <a:r>
              <a:rPr lang="en-US" dirty="0" smtClean="0">
                <a:latin typeface="Comfortaa" panose="020F0603070200060003" pitchFamily="34" charset="0"/>
              </a:rPr>
              <a:t>Natural resources (water, food, energy)</a:t>
            </a:r>
          </a:p>
          <a:p>
            <a:pPr marL="1257300" lvl="2" indent="-342900" algn="just">
              <a:lnSpc>
                <a:spcPct val="130000"/>
              </a:lnSpc>
              <a:buFont typeface="+mj-lt"/>
              <a:buAutoNum type="alphaLcPeriod"/>
            </a:pPr>
            <a:r>
              <a:rPr lang="en-US" dirty="0" smtClean="0">
                <a:latin typeface="Comfortaa" panose="020F0603070200060003" pitchFamily="34" charset="0"/>
              </a:rPr>
              <a:t>Economic resources and trade</a:t>
            </a:r>
          </a:p>
          <a:p>
            <a:pPr marL="800100" lvl="1" indent="-342900" algn="just">
              <a:lnSpc>
                <a:spcPct val="130000"/>
              </a:lnSpc>
              <a:buFont typeface="+mj-lt"/>
              <a:buAutoNum type="alphaLcPeriod"/>
            </a:pPr>
            <a:r>
              <a:rPr lang="en-US" dirty="0" smtClean="0">
                <a:latin typeface="Comfortaa" panose="020F0603070200060003" pitchFamily="34" charset="0"/>
              </a:rPr>
              <a:t>If possible, what are its implications on countries’ </a:t>
            </a:r>
            <a:r>
              <a:rPr lang="en-US" dirty="0" smtClean="0">
                <a:solidFill>
                  <a:srgbClr val="92D050"/>
                </a:solidFill>
                <a:latin typeface="Comfortaa" panose="020F0603070200060003" pitchFamily="34" charset="0"/>
              </a:rPr>
              <a:t>water, energy </a:t>
            </a:r>
            <a:r>
              <a:rPr lang="en-US" dirty="0" smtClean="0">
                <a:latin typeface="Comfortaa" panose="020F0603070200060003" pitchFamily="34" charset="0"/>
              </a:rPr>
              <a:t>and </a:t>
            </a:r>
            <a:r>
              <a:rPr lang="en-US" dirty="0" smtClean="0">
                <a:solidFill>
                  <a:srgbClr val="92D050"/>
                </a:solidFill>
                <a:latin typeface="Comfortaa" panose="020F0603070200060003" pitchFamily="34" charset="0"/>
              </a:rPr>
              <a:t>food</a:t>
            </a:r>
            <a:r>
              <a:rPr lang="en-US" dirty="0" smtClean="0">
                <a:latin typeface="Comfortaa" panose="020F0603070200060003" pitchFamily="34" charset="0"/>
              </a:rPr>
              <a:t> policies?</a:t>
            </a:r>
          </a:p>
          <a:p>
            <a:pPr marL="800100" lvl="1" indent="-342900" algn="just">
              <a:lnSpc>
                <a:spcPct val="130000"/>
              </a:lnSpc>
              <a:buFont typeface="+mj-lt"/>
              <a:buAutoNum type="alphaLcPeriod"/>
            </a:pPr>
            <a:endParaRPr lang="en-US" dirty="0">
              <a:latin typeface="Comfortaa" panose="020F0603070200060003" pitchFamily="34" charset="0"/>
            </a:endParaRP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479235" y="2148773"/>
            <a:ext cx="618979" cy="556297"/>
          </a:xfrm>
          <a:prstGeom prst="rect">
            <a:avLst/>
          </a:prstGeom>
        </p:spPr>
      </p:pic>
      <p:pic>
        <p:nvPicPr>
          <p:cNvPr id="8" name="Picture 7"/>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479235" y="2626206"/>
            <a:ext cx="618979" cy="556297"/>
          </a:xfrm>
          <a:prstGeom prst="rect">
            <a:avLst/>
          </a:prstGeom>
        </p:spPr>
      </p:pic>
      <p:pic>
        <p:nvPicPr>
          <p:cNvPr id="12" name="Picture 11"/>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479235" y="4635960"/>
            <a:ext cx="618979" cy="556297"/>
          </a:xfrm>
          <a:prstGeom prst="rect">
            <a:avLst/>
          </a:prstGeom>
        </p:spPr>
      </p:pic>
      <p:pic>
        <p:nvPicPr>
          <p:cNvPr id="14" name="Picture 13"/>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479235" y="5414044"/>
            <a:ext cx="618979" cy="556297"/>
          </a:xfrm>
          <a:prstGeom prst="rect">
            <a:avLst/>
          </a:prstGeom>
        </p:spPr>
      </p:pic>
      <p:pic>
        <p:nvPicPr>
          <p:cNvPr id="13" name="Picture 12"/>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229461" y="6328481"/>
            <a:ext cx="443552" cy="398635"/>
          </a:xfrm>
          <a:prstGeom prst="rect">
            <a:avLst/>
          </a:prstGeom>
        </p:spPr>
      </p:pic>
      <p:pic>
        <p:nvPicPr>
          <p:cNvPr id="15" name="Picture 14"/>
          <p:cNvPicPr>
            <a:picLocks noChangeAspect="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605989" y="6311009"/>
            <a:ext cx="462993" cy="416107"/>
          </a:xfrm>
          <a:prstGeom prst="rect">
            <a:avLst/>
          </a:prstGeom>
        </p:spPr>
      </p:pic>
      <p:sp>
        <p:nvSpPr>
          <p:cNvPr id="16" name="Subtitle 2"/>
          <p:cNvSpPr txBox="1">
            <a:spLocks/>
          </p:cNvSpPr>
          <p:nvPr/>
        </p:nvSpPr>
        <p:spPr>
          <a:xfrm>
            <a:off x="5451237" y="6314235"/>
            <a:ext cx="2164473" cy="5889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000" b="1" dirty="0" smtClean="0">
                <a:solidFill>
                  <a:srgbClr val="92D050"/>
                </a:solidFill>
                <a:latin typeface="Comfortaa" panose="020F0603070200060003" pitchFamily="34" charset="0"/>
              </a:rPr>
              <a:t>completed</a:t>
            </a:r>
            <a:endParaRPr lang="en-US" sz="2000" b="1" dirty="0">
              <a:solidFill>
                <a:srgbClr val="92D050"/>
              </a:solidFill>
              <a:latin typeface="Comfortaa" panose="020F0603070200060003" pitchFamily="34" charset="0"/>
            </a:endParaRPr>
          </a:p>
        </p:txBody>
      </p:sp>
      <p:sp>
        <p:nvSpPr>
          <p:cNvPr id="17" name="Subtitle 2"/>
          <p:cNvSpPr txBox="1">
            <a:spLocks/>
          </p:cNvSpPr>
          <p:nvPr/>
        </p:nvSpPr>
        <p:spPr>
          <a:xfrm>
            <a:off x="8176353" y="6314235"/>
            <a:ext cx="3115761" cy="5889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000" b="1" dirty="0">
                <a:solidFill>
                  <a:schemeClr val="accent2">
                    <a:lumMod val="60000"/>
                    <a:lumOff val="40000"/>
                  </a:schemeClr>
                </a:solidFill>
                <a:latin typeface="Comfortaa" panose="020F0603070200060003" pitchFamily="34" charset="0"/>
              </a:rPr>
              <a:t>s</a:t>
            </a:r>
            <a:r>
              <a:rPr lang="en-US" sz="2000" b="1" dirty="0" smtClean="0">
                <a:solidFill>
                  <a:schemeClr val="accent2">
                    <a:lumMod val="60000"/>
                    <a:lumOff val="40000"/>
                  </a:schemeClr>
                </a:solidFill>
                <a:latin typeface="Comfortaa" panose="020F0603070200060003" pitchFamily="34" charset="0"/>
              </a:rPr>
              <a:t>ignificant progress</a:t>
            </a:r>
            <a:endParaRPr lang="en-US" sz="2000" b="1" dirty="0">
              <a:solidFill>
                <a:schemeClr val="accent2">
                  <a:lumMod val="60000"/>
                  <a:lumOff val="40000"/>
                </a:schemeClr>
              </a:solidFill>
              <a:latin typeface="Comfortaa" panose="020F0603070200060003" pitchFamily="34" charset="0"/>
            </a:endParaRPr>
          </a:p>
        </p:txBody>
      </p:sp>
    </p:spTree>
    <p:extLst>
      <p:ext uri="{BB962C8B-B14F-4D97-AF65-F5344CB8AC3E}">
        <p14:creationId xmlns:p14="http://schemas.microsoft.com/office/powerpoint/2010/main" val="24805360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500" fill="hold"/>
                                        <p:tgtEl>
                                          <p:spTgt spid="10">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 calcmode="lin" valueType="num">
                                      <p:cBhvr additive="base">
                                        <p:cTn id="35" dur="5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0">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anim calcmode="lin" valueType="num">
                                      <p:cBhvr additive="base">
                                        <p:cTn id="39" dur="500" fill="hold"/>
                                        <p:tgtEl>
                                          <p:spTgt spid="10">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0">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anim calcmode="lin" valueType="num">
                                      <p:cBhvr additive="base">
                                        <p:cTn id="43" dur="5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250"/>
                                        <p:tgtEl>
                                          <p:spTgt spid="2"/>
                                        </p:tgtEl>
                                      </p:cBhvr>
                                    </p:animEffect>
                                  </p:childTnLst>
                                </p:cTn>
                              </p:par>
                            </p:childTnLst>
                          </p:cTn>
                        </p:par>
                        <p:par>
                          <p:cTn id="50" fill="hold">
                            <p:stCondLst>
                              <p:cond delay="250"/>
                            </p:stCondLst>
                            <p:childTnLst>
                              <p:par>
                                <p:cTn id="51" presetID="10"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250"/>
                                        <p:tgtEl>
                                          <p:spTgt spid="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250"/>
                                        <p:tgtEl>
                                          <p:spTgt spid="12"/>
                                        </p:tgtEl>
                                      </p:cBhvr>
                                    </p:animEffect>
                                  </p:childTnLst>
                                </p:cTn>
                              </p:par>
                            </p:childTnLst>
                          </p:cTn>
                        </p:par>
                        <p:par>
                          <p:cTn id="58" fill="hold">
                            <p:stCondLst>
                              <p:cond delay="750"/>
                            </p:stCondLst>
                            <p:childTnLst>
                              <p:par>
                                <p:cTn id="59" presetID="10" presetClass="entr" presetSubtype="0"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250"/>
                                        <p:tgtEl>
                                          <p:spTgt spid="14"/>
                                        </p:tgtEl>
                                      </p:cBhvr>
                                    </p:animEffect>
                                  </p:childTnLst>
                                </p:cTn>
                              </p:par>
                            </p:childTnLst>
                          </p:cTn>
                        </p:par>
                        <p:par>
                          <p:cTn id="62" fill="hold">
                            <p:stCondLst>
                              <p:cond delay="1000"/>
                            </p:stCondLst>
                            <p:childTnLst>
                              <p:par>
                                <p:cTn id="63" presetID="42" presetClass="entr" presetSubtype="0" fill="hold"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anim calcmode="lin" valueType="num">
                                      <p:cBhvr>
                                        <p:cTn id="66" dur="500" fill="hold"/>
                                        <p:tgtEl>
                                          <p:spTgt spid="13"/>
                                        </p:tgtEl>
                                        <p:attrNameLst>
                                          <p:attrName>ppt_x</p:attrName>
                                        </p:attrNameLst>
                                      </p:cBhvr>
                                      <p:tavLst>
                                        <p:tav tm="0">
                                          <p:val>
                                            <p:strVal val="#ppt_x"/>
                                          </p:val>
                                        </p:tav>
                                        <p:tav tm="100000">
                                          <p:val>
                                            <p:strVal val="#ppt_x"/>
                                          </p:val>
                                        </p:tav>
                                      </p:tavLst>
                                    </p:anim>
                                    <p:anim calcmode="lin" valueType="num">
                                      <p:cBhvr>
                                        <p:cTn id="67" dur="500" fill="hold"/>
                                        <p:tgtEl>
                                          <p:spTgt spid="13"/>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anim calcmode="lin" valueType="num">
                                      <p:cBhvr>
                                        <p:cTn id="71" dur="500" fill="hold"/>
                                        <p:tgtEl>
                                          <p:spTgt spid="15"/>
                                        </p:tgtEl>
                                        <p:attrNameLst>
                                          <p:attrName>ppt_x</p:attrName>
                                        </p:attrNameLst>
                                      </p:cBhvr>
                                      <p:tavLst>
                                        <p:tav tm="0">
                                          <p:val>
                                            <p:strVal val="#ppt_x"/>
                                          </p:val>
                                        </p:tav>
                                        <p:tav tm="100000">
                                          <p:val>
                                            <p:strVal val="#ppt_x"/>
                                          </p:val>
                                        </p:tav>
                                      </p:tavLst>
                                    </p:anim>
                                    <p:anim calcmode="lin" valueType="num">
                                      <p:cBhvr>
                                        <p:cTn id="72" dur="500" fill="hold"/>
                                        <p:tgtEl>
                                          <p:spTgt spid="15"/>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anim calcmode="lin" valueType="num">
                                      <p:cBhvr>
                                        <p:cTn id="76" dur="500" fill="hold"/>
                                        <p:tgtEl>
                                          <p:spTgt spid="16"/>
                                        </p:tgtEl>
                                        <p:attrNameLst>
                                          <p:attrName>ppt_x</p:attrName>
                                        </p:attrNameLst>
                                      </p:cBhvr>
                                      <p:tavLst>
                                        <p:tav tm="0">
                                          <p:val>
                                            <p:strVal val="#ppt_x"/>
                                          </p:val>
                                        </p:tav>
                                        <p:tav tm="100000">
                                          <p:val>
                                            <p:strVal val="#ppt_x"/>
                                          </p:val>
                                        </p:tav>
                                      </p:tavLst>
                                    </p:anim>
                                    <p:anim calcmode="lin" valueType="num">
                                      <p:cBhvr>
                                        <p:cTn id="77" dur="500" fill="hold"/>
                                        <p:tgtEl>
                                          <p:spTgt spid="1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anim calcmode="lin" valueType="num">
                                      <p:cBhvr>
                                        <p:cTn id="81" dur="500" fill="hold"/>
                                        <p:tgtEl>
                                          <p:spTgt spid="17"/>
                                        </p:tgtEl>
                                        <p:attrNameLst>
                                          <p:attrName>ppt_x</p:attrName>
                                        </p:attrNameLst>
                                      </p:cBhvr>
                                      <p:tavLst>
                                        <p:tav tm="0">
                                          <p:val>
                                            <p:strVal val="#ppt_x"/>
                                          </p:val>
                                        </p:tav>
                                        <p:tav tm="100000">
                                          <p:val>
                                            <p:strVal val="#ppt_x"/>
                                          </p:val>
                                        </p:tav>
                                      </p:tavLst>
                                    </p:anim>
                                    <p:anim calcmode="lin" valueType="num">
                                      <p:cBhvr>
                                        <p:cTn id="82"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65760" y="1986267"/>
            <a:ext cx="11529646" cy="120280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cap="none" dirty="0" smtClean="0">
                <a:latin typeface="Comfortaa" panose="020F0603070200060003" pitchFamily="34" charset="0"/>
              </a:rPr>
              <a:t>methodology</a:t>
            </a:r>
            <a:endParaRPr lang="en-US" cap="none" dirty="0">
              <a:solidFill>
                <a:srgbClr val="92D050"/>
              </a:solidFill>
              <a:latin typeface="Comfortaa" panose="020F0603070200060003" pitchFamily="34" charset="0"/>
            </a:endParaRPr>
          </a:p>
        </p:txBody>
      </p:sp>
    </p:spTree>
    <p:extLst>
      <p:ext uri="{BB962C8B-B14F-4D97-AF65-F5344CB8AC3E}">
        <p14:creationId xmlns:p14="http://schemas.microsoft.com/office/powerpoint/2010/main" val="19155549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5049127" y="35518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methodology</a:t>
            </a:r>
            <a:endParaRPr lang="en-US" sz="2400" b="1" dirty="0">
              <a:latin typeface="Comfortaa" panose="020F0603070200060003" pitchFamily="34" charset="0"/>
            </a:endParaRPr>
          </a:p>
        </p:txBody>
      </p:sp>
      <p:sp>
        <p:nvSpPr>
          <p:cNvPr id="10" name="Rounded Rectangle 9"/>
          <p:cNvSpPr/>
          <p:nvPr/>
        </p:nvSpPr>
        <p:spPr>
          <a:xfrm>
            <a:off x="217714" y="2035043"/>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Population projections</a:t>
            </a:r>
          </a:p>
          <a:p>
            <a:pPr algn="ctr"/>
            <a:r>
              <a:rPr lang="en-US" sz="1600" b="1" dirty="0" smtClean="0">
                <a:latin typeface="Comfortaa" panose="020F0603070200060003" pitchFamily="34" charset="0"/>
              </a:rPr>
              <a:t>[UNSD]</a:t>
            </a:r>
            <a:endParaRPr lang="en-US" sz="1600" b="1" dirty="0">
              <a:latin typeface="Comfortaa" panose="020F0603070200060003" pitchFamily="34" charset="0"/>
            </a:endParaRPr>
          </a:p>
        </p:txBody>
      </p:sp>
      <p:sp>
        <p:nvSpPr>
          <p:cNvPr id="32" name="Rounded Rectangle 31"/>
          <p:cNvSpPr/>
          <p:nvPr/>
        </p:nvSpPr>
        <p:spPr>
          <a:xfrm>
            <a:off x="217714" y="3254244"/>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projections</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33" name="Rounded Rectangle 32"/>
          <p:cNvSpPr/>
          <p:nvPr/>
        </p:nvSpPr>
        <p:spPr>
          <a:xfrm>
            <a:off x="2627085" y="2628120"/>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data</a:t>
            </a:r>
            <a:endParaRPr lang="en-US" b="1" dirty="0">
              <a:latin typeface="Comfortaa" panose="020F0603070200060003" pitchFamily="34" charset="0"/>
            </a:endParaRPr>
          </a:p>
        </p:txBody>
      </p:sp>
      <p:sp>
        <p:nvSpPr>
          <p:cNvPr id="34" name="Rounded Rectangle 33"/>
          <p:cNvSpPr/>
          <p:nvPr/>
        </p:nvSpPr>
        <p:spPr>
          <a:xfrm>
            <a:off x="2627085" y="407954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Fossil</a:t>
            </a:r>
          </a:p>
          <a:p>
            <a:pPr algn="ctr"/>
            <a:r>
              <a:rPr lang="en-US" b="1" dirty="0" smtClean="0">
                <a:latin typeface="Comfortaa" panose="020F0603070200060003" pitchFamily="34" charset="0"/>
              </a:rPr>
              <a:t>data</a:t>
            </a:r>
            <a:endParaRPr lang="en-US" b="1" dirty="0">
              <a:latin typeface="Comfortaa" panose="020F0603070200060003" pitchFamily="34" charset="0"/>
            </a:endParaRPr>
          </a:p>
        </p:txBody>
      </p:sp>
      <p:sp>
        <p:nvSpPr>
          <p:cNvPr id="36" name="Rounded Rectangle 35"/>
          <p:cNvSpPr/>
          <p:nvPr/>
        </p:nvSpPr>
        <p:spPr>
          <a:xfrm>
            <a:off x="217714" y="4473445"/>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Emissions data</a:t>
            </a:r>
          </a:p>
          <a:p>
            <a:pPr algn="ctr"/>
            <a:r>
              <a:rPr lang="en-US" sz="1600" b="1" dirty="0" smtClean="0">
                <a:latin typeface="Comfortaa" panose="020F0603070200060003" pitchFamily="34" charset="0"/>
              </a:rPr>
              <a:t>[IPCC, EIA, BP]</a:t>
            </a:r>
            <a:endParaRPr lang="en-US" sz="1600" b="1" dirty="0">
              <a:latin typeface="Comfortaa" panose="020F0603070200060003" pitchFamily="34" charset="0"/>
            </a:endParaRPr>
          </a:p>
        </p:txBody>
      </p:sp>
      <p:sp>
        <p:nvSpPr>
          <p:cNvPr id="37" name="Rounded Rectangle 36"/>
          <p:cNvSpPr/>
          <p:nvPr/>
        </p:nvSpPr>
        <p:spPr>
          <a:xfrm>
            <a:off x="4958238" y="754737"/>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Trade</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400" b="1" dirty="0" smtClean="0">
                <a:latin typeface="Comfortaa" panose="020F0603070200060003" pitchFamily="34" charset="0"/>
              </a:rPr>
              <a:t>[UN COMTRADE]</a:t>
            </a:r>
            <a:endParaRPr lang="en-US" sz="1400" b="1" dirty="0">
              <a:latin typeface="Comfortaa" panose="020F0603070200060003" pitchFamily="34" charset="0"/>
            </a:endParaRPr>
          </a:p>
        </p:txBody>
      </p:sp>
      <p:sp>
        <p:nvSpPr>
          <p:cNvPr id="51" name="Rounded Rectangle 50"/>
          <p:cNvSpPr/>
          <p:nvPr/>
        </p:nvSpPr>
        <p:spPr>
          <a:xfrm>
            <a:off x="2685143" y="1217122"/>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a:t>
            </a:r>
          </a:p>
          <a:p>
            <a:pPr algn="ctr"/>
            <a:r>
              <a:rPr lang="en-US" b="1" dirty="0" smtClean="0">
                <a:latin typeface="Comfortaa" panose="020F0603070200060003" pitchFamily="34" charset="0"/>
              </a:rPr>
              <a:t>EROEI</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52" name="Rounded Rectangle 51"/>
          <p:cNvSpPr/>
          <p:nvPr/>
        </p:nvSpPr>
        <p:spPr>
          <a:xfrm>
            <a:off x="4934850" y="239640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energy data</a:t>
            </a:r>
            <a:endParaRPr lang="en-US" b="1" dirty="0">
              <a:latin typeface="Comfortaa" panose="020F0603070200060003" pitchFamily="34" charset="0"/>
            </a:endParaRPr>
          </a:p>
        </p:txBody>
      </p:sp>
      <p:sp>
        <p:nvSpPr>
          <p:cNvPr id="53" name="Rounded Rectangle 52"/>
          <p:cNvSpPr/>
          <p:nvPr/>
        </p:nvSpPr>
        <p:spPr>
          <a:xfrm>
            <a:off x="10103786" y="5490546"/>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Water</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600" b="1" dirty="0">
                <a:latin typeface="Comfortaa" panose="020F0603070200060003" pitchFamily="34" charset="0"/>
              </a:rPr>
              <a:t>[</a:t>
            </a:r>
            <a:r>
              <a:rPr lang="en-US" sz="1600" b="1" dirty="0" smtClean="0">
                <a:latin typeface="Comfortaa" panose="020F0603070200060003" pitchFamily="34" charset="0"/>
              </a:rPr>
              <a:t>Jesse]</a:t>
            </a:r>
            <a:endParaRPr lang="en-US" sz="1600" b="1" dirty="0">
              <a:latin typeface="Comfortaa" panose="020F0603070200060003" pitchFamily="34" charset="0"/>
            </a:endParaRPr>
          </a:p>
        </p:txBody>
      </p:sp>
      <p:sp>
        <p:nvSpPr>
          <p:cNvPr id="54" name="Rounded Rectangle 53"/>
          <p:cNvSpPr/>
          <p:nvPr/>
        </p:nvSpPr>
        <p:spPr>
          <a:xfrm>
            <a:off x="6633025" y="5490546"/>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Food</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600" b="1" dirty="0" smtClean="0">
                <a:latin typeface="Comfortaa" panose="020F0603070200060003" pitchFamily="34" charset="0"/>
              </a:rPr>
              <a:t>[FAOSTAT]</a:t>
            </a:r>
            <a:endParaRPr lang="en-US" sz="1600" b="1" dirty="0">
              <a:latin typeface="Comfortaa" panose="020F0603070200060003" pitchFamily="34" charset="0"/>
            </a:endParaRPr>
          </a:p>
        </p:txBody>
      </p:sp>
      <p:sp>
        <p:nvSpPr>
          <p:cNvPr id="55" name="Rounded Rectangle 54"/>
          <p:cNvSpPr/>
          <p:nvPr/>
        </p:nvSpPr>
        <p:spPr>
          <a:xfrm>
            <a:off x="5631542" y="411686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Food energy</a:t>
            </a:r>
          </a:p>
          <a:p>
            <a:pPr algn="ctr"/>
            <a:r>
              <a:rPr lang="en-US" b="1" dirty="0" smtClean="0">
                <a:latin typeface="Comfortaa" panose="020F0603070200060003" pitchFamily="34" charset="0"/>
              </a:rPr>
              <a:t>flows</a:t>
            </a:r>
            <a:endParaRPr lang="en-US" b="1" dirty="0">
              <a:latin typeface="Comfortaa" panose="020F0603070200060003" pitchFamily="34" charset="0"/>
            </a:endParaRPr>
          </a:p>
        </p:txBody>
      </p:sp>
      <p:sp>
        <p:nvSpPr>
          <p:cNvPr id="56" name="Rounded Rectangle 55"/>
          <p:cNvSpPr/>
          <p:nvPr/>
        </p:nvSpPr>
        <p:spPr>
          <a:xfrm>
            <a:off x="4630055" y="5490546"/>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Food energy</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600" b="1" dirty="0" smtClean="0">
                <a:latin typeface="Comfortaa" panose="020F0603070200060003" pitchFamily="34" charset="0"/>
              </a:rPr>
              <a:t>[World Bank]</a:t>
            </a:r>
            <a:endParaRPr lang="en-US" sz="1600" b="1" dirty="0">
              <a:latin typeface="Comfortaa" panose="020F0603070200060003" pitchFamily="34" charset="0"/>
            </a:endParaRPr>
          </a:p>
        </p:txBody>
      </p:sp>
      <p:sp>
        <p:nvSpPr>
          <p:cNvPr id="57" name="Rounded Rectangle 56"/>
          <p:cNvSpPr/>
          <p:nvPr/>
        </p:nvSpPr>
        <p:spPr>
          <a:xfrm>
            <a:off x="7728069" y="1876488"/>
            <a:ext cx="2657959" cy="1367454"/>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Sustainable Energy Transition Paths</a:t>
            </a:r>
            <a:endParaRPr lang="en-US" b="1" dirty="0">
              <a:latin typeface="Comfortaa" panose="020F0603070200060003" pitchFamily="34" charset="0"/>
            </a:endParaRPr>
          </a:p>
        </p:txBody>
      </p:sp>
      <p:sp>
        <p:nvSpPr>
          <p:cNvPr id="59" name="Rounded Rectangle 58"/>
          <p:cNvSpPr/>
          <p:nvPr/>
        </p:nvSpPr>
        <p:spPr>
          <a:xfrm>
            <a:off x="8635999" y="3665892"/>
            <a:ext cx="2657959" cy="1367454"/>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Water-Energy-Food Nexus implications of</a:t>
            </a:r>
          </a:p>
          <a:p>
            <a:pPr algn="ctr"/>
            <a:r>
              <a:rPr lang="en-US" b="1" dirty="0" smtClean="0">
                <a:latin typeface="Comfortaa" panose="020F0603070200060003" pitchFamily="34" charset="0"/>
              </a:rPr>
              <a:t>Sustainable Energy Transitions</a:t>
            </a:r>
            <a:endParaRPr lang="en-US" b="1" dirty="0">
              <a:latin typeface="Comfortaa" panose="020F0603070200060003" pitchFamily="34" charset="0"/>
            </a:endParaRPr>
          </a:p>
        </p:txBody>
      </p:sp>
      <p:cxnSp>
        <p:nvCxnSpPr>
          <p:cNvPr id="14" name="Straight Arrow Connector 13"/>
          <p:cNvCxnSpPr>
            <a:stCxn id="10" idx="3"/>
            <a:endCxn id="33" idx="1"/>
          </p:cNvCxnSpPr>
          <p:nvPr/>
        </p:nvCxnSpPr>
        <p:spPr>
          <a:xfrm>
            <a:off x="1930400" y="2538898"/>
            <a:ext cx="696685" cy="59307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2" idx="3"/>
            <a:endCxn id="33" idx="1"/>
          </p:cNvCxnSpPr>
          <p:nvPr/>
        </p:nvCxnSpPr>
        <p:spPr>
          <a:xfrm flipV="1">
            <a:off x="1930400" y="3131975"/>
            <a:ext cx="696685" cy="62612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6" idx="3"/>
            <a:endCxn id="34" idx="1"/>
          </p:cNvCxnSpPr>
          <p:nvPr/>
        </p:nvCxnSpPr>
        <p:spPr>
          <a:xfrm flipV="1">
            <a:off x="1930400" y="4583403"/>
            <a:ext cx="696685" cy="39389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3"/>
            <a:endCxn id="34" idx="1"/>
          </p:cNvCxnSpPr>
          <p:nvPr/>
        </p:nvCxnSpPr>
        <p:spPr>
          <a:xfrm>
            <a:off x="1930400" y="3758099"/>
            <a:ext cx="696685" cy="82530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1" idx="3"/>
            <a:endCxn id="52" idx="1"/>
          </p:cNvCxnSpPr>
          <p:nvPr/>
        </p:nvCxnSpPr>
        <p:spPr>
          <a:xfrm>
            <a:off x="4397829" y="1720977"/>
            <a:ext cx="537021" cy="1179286"/>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3" idx="3"/>
            <a:endCxn id="52" idx="1"/>
          </p:cNvCxnSpPr>
          <p:nvPr/>
        </p:nvCxnSpPr>
        <p:spPr>
          <a:xfrm flipV="1">
            <a:off x="4339771" y="2900263"/>
            <a:ext cx="595079" cy="231712"/>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4" idx="3"/>
            <a:endCxn id="52" idx="1"/>
          </p:cNvCxnSpPr>
          <p:nvPr/>
        </p:nvCxnSpPr>
        <p:spPr>
          <a:xfrm flipV="1">
            <a:off x="4339771" y="2900263"/>
            <a:ext cx="595079" cy="168314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7" idx="3"/>
            <a:endCxn id="57" idx="1"/>
          </p:cNvCxnSpPr>
          <p:nvPr/>
        </p:nvCxnSpPr>
        <p:spPr>
          <a:xfrm>
            <a:off x="6670924" y="1258592"/>
            <a:ext cx="1057145" cy="1301623"/>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2" idx="3"/>
            <a:endCxn id="57" idx="1"/>
          </p:cNvCxnSpPr>
          <p:nvPr/>
        </p:nvCxnSpPr>
        <p:spPr>
          <a:xfrm flipV="1">
            <a:off x="6647536" y="2560215"/>
            <a:ext cx="1080533" cy="340048"/>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56" idx="0"/>
            <a:endCxn id="55" idx="2"/>
          </p:cNvCxnSpPr>
          <p:nvPr/>
        </p:nvCxnSpPr>
        <p:spPr>
          <a:xfrm flipV="1">
            <a:off x="5486398" y="5124577"/>
            <a:ext cx="1001487" cy="365969"/>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54" idx="0"/>
            <a:endCxn id="55" idx="2"/>
          </p:cNvCxnSpPr>
          <p:nvPr/>
        </p:nvCxnSpPr>
        <p:spPr>
          <a:xfrm flipH="1" flipV="1">
            <a:off x="6487885" y="5124577"/>
            <a:ext cx="1001483" cy="365969"/>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53" idx="0"/>
          </p:cNvCxnSpPr>
          <p:nvPr/>
        </p:nvCxnSpPr>
        <p:spPr>
          <a:xfrm flipH="1" flipV="1">
            <a:off x="10821322" y="5033346"/>
            <a:ext cx="138807" cy="45720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55" idx="3"/>
            <a:endCxn id="59" idx="1"/>
          </p:cNvCxnSpPr>
          <p:nvPr/>
        </p:nvCxnSpPr>
        <p:spPr>
          <a:xfrm flipV="1">
            <a:off x="7344228" y="4349619"/>
            <a:ext cx="1291771" cy="27110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7" idx="2"/>
          </p:cNvCxnSpPr>
          <p:nvPr/>
        </p:nvCxnSpPr>
        <p:spPr>
          <a:xfrm>
            <a:off x="9057049" y="3243942"/>
            <a:ext cx="143222" cy="42195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5242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500"/>
                                        <p:tgtEl>
                                          <p:spTgt spid="33"/>
                                        </p:tgtEl>
                                      </p:cBhvr>
                                    </p:animEffect>
                                  </p:childTnLst>
                                </p:cTn>
                              </p:par>
                              <p:par>
                                <p:cTn id="19" presetID="22" presetClass="entr" presetSubtype="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22" presetClass="entr" presetSubtype="8" fill="hold"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par>
                                <p:cTn id="25" presetID="22" presetClass="entr" presetSubtype="8"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par>
                                <p:cTn id="28" presetID="22" presetClass="entr" presetSubtype="8"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left)">
                                      <p:cBhvr>
                                        <p:cTn id="30" dur="500"/>
                                        <p:tgtEl>
                                          <p:spTgt spid="6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500"/>
                                        <p:tgtEl>
                                          <p:spTgt spid="5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par>
                                <p:cTn id="44" presetID="22" presetClass="entr" presetSubtype="8"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left)">
                                      <p:cBhvr>
                                        <p:cTn id="46" dur="500"/>
                                        <p:tgtEl>
                                          <p:spTgt spid="65"/>
                                        </p:tgtEl>
                                      </p:cBhvr>
                                    </p:animEffect>
                                  </p:childTnLst>
                                </p:cTn>
                              </p:par>
                              <p:par>
                                <p:cTn id="47" presetID="22" presetClass="entr" presetSubtype="8"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par>
                                <p:cTn id="50" presetID="22" presetClass="entr" presetSubtype="8" fill="hold"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wipe(left)">
                                      <p:cBhvr>
                                        <p:cTn id="62" dur="500"/>
                                        <p:tgtEl>
                                          <p:spTgt spid="57"/>
                                        </p:tgtEl>
                                      </p:cBhvr>
                                    </p:animEffect>
                                  </p:childTnLst>
                                </p:cTn>
                              </p:par>
                              <p:par>
                                <p:cTn id="63" presetID="22" presetClass="entr" presetSubtype="8"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wipe(left)">
                                      <p:cBhvr>
                                        <p:cTn id="65" dur="500"/>
                                        <p:tgtEl>
                                          <p:spTgt spid="71"/>
                                        </p:tgtEl>
                                      </p:cBhvr>
                                    </p:animEffect>
                                  </p:childTnLst>
                                </p:cTn>
                              </p:par>
                              <p:par>
                                <p:cTn id="66" presetID="22" presetClass="entr" presetSubtype="8" fill="hold"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wipe(left)">
                                      <p:cBhvr>
                                        <p:cTn id="68" dur="500"/>
                                        <p:tgtEl>
                                          <p:spTgt spid="7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down)">
                                      <p:cBhvr>
                                        <p:cTn id="73" dur="500"/>
                                        <p:tgtEl>
                                          <p:spTgt spid="5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down)">
                                      <p:cBhvr>
                                        <p:cTn id="76" dur="500"/>
                                        <p:tgtEl>
                                          <p:spTgt spid="5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down)">
                                      <p:cBhvr>
                                        <p:cTn id="81" dur="500"/>
                                        <p:tgtEl>
                                          <p:spTgt spid="55"/>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wipe(down)">
                                      <p:cBhvr>
                                        <p:cTn id="84" dur="500"/>
                                        <p:tgtEl>
                                          <p:spTgt spid="53"/>
                                        </p:tgtEl>
                                      </p:cBhvr>
                                    </p:animEffect>
                                  </p:childTnLst>
                                </p:cTn>
                              </p:par>
                              <p:par>
                                <p:cTn id="85" presetID="22" presetClass="entr" presetSubtype="4"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wipe(down)">
                                      <p:cBhvr>
                                        <p:cTn id="87" dur="500"/>
                                        <p:tgtEl>
                                          <p:spTgt spid="77"/>
                                        </p:tgtEl>
                                      </p:cBhvr>
                                    </p:animEffect>
                                  </p:childTnLst>
                                </p:cTn>
                              </p:par>
                              <p:par>
                                <p:cTn id="88" presetID="22" presetClass="entr" presetSubtype="4" fill="hold"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wipe(down)">
                                      <p:cBhvr>
                                        <p:cTn id="90" dur="500"/>
                                        <p:tgtEl>
                                          <p:spTgt spid="8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fade">
                                      <p:cBhvr>
                                        <p:cTn id="95" dur="500"/>
                                        <p:tgtEl>
                                          <p:spTgt spid="59"/>
                                        </p:tgtEl>
                                      </p:cBhvr>
                                    </p:animEffect>
                                  </p:childTnLst>
                                </p:cTn>
                              </p:par>
                              <p:par>
                                <p:cTn id="96" presetID="22" presetClass="entr" presetSubtype="4" fill="hold" nodeType="with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wipe(down)">
                                      <p:cBhvr>
                                        <p:cTn id="98" dur="500"/>
                                        <p:tgtEl>
                                          <p:spTgt spid="83"/>
                                        </p:tgtEl>
                                      </p:cBhvr>
                                    </p:animEffect>
                                  </p:childTnLst>
                                </p:cTn>
                              </p:par>
                              <p:par>
                                <p:cTn id="99" presetID="22" presetClass="entr" presetSubtype="4" fill="hold" nodeType="withEffect">
                                  <p:stCondLst>
                                    <p:cond delay="0"/>
                                  </p:stCondLst>
                                  <p:childTnLst>
                                    <p:set>
                                      <p:cBhvr>
                                        <p:cTn id="100" dur="1" fill="hold">
                                          <p:stCondLst>
                                            <p:cond delay="0"/>
                                          </p:stCondLst>
                                        </p:cTn>
                                        <p:tgtEl>
                                          <p:spTgt spid="86"/>
                                        </p:tgtEl>
                                        <p:attrNameLst>
                                          <p:attrName>style.visibility</p:attrName>
                                        </p:attrNameLst>
                                      </p:cBhvr>
                                      <p:to>
                                        <p:strVal val="visible"/>
                                      </p:to>
                                    </p:set>
                                    <p:animEffect transition="in" filter="wipe(down)">
                                      <p:cBhvr>
                                        <p:cTn id="101" dur="500"/>
                                        <p:tgtEl>
                                          <p:spTgt spid="86"/>
                                        </p:tgtEl>
                                      </p:cBhvr>
                                    </p:animEffect>
                                  </p:childTnLst>
                                </p:cTn>
                              </p:par>
                              <p:par>
                                <p:cTn id="102" presetID="22" presetClass="entr" presetSubtype="8" fill="hold" nodeType="withEffect">
                                  <p:stCondLst>
                                    <p:cond delay="0"/>
                                  </p:stCondLst>
                                  <p:childTnLst>
                                    <p:set>
                                      <p:cBhvr>
                                        <p:cTn id="103" dur="1" fill="hold">
                                          <p:stCondLst>
                                            <p:cond delay="0"/>
                                          </p:stCondLst>
                                        </p:cTn>
                                        <p:tgtEl>
                                          <p:spTgt spid="89"/>
                                        </p:tgtEl>
                                        <p:attrNameLst>
                                          <p:attrName>style.visibility</p:attrName>
                                        </p:attrNameLst>
                                      </p:cBhvr>
                                      <p:to>
                                        <p:strVal val="visible"/>
                                      </p:to>
                                    </p:set>
                                    <p:animEffect transition="in" filter="wipe(left)">
                                      <p:cBhvr>
                                        <p:cTn id="10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2" grpId="0" animBg="1"/>
      <p:bldP spid="33" grpId="0" animBg="1"/>
      <p:bldP spid="34" grpId="0" animBg="1"/>
      <p:bldP spid="36" grpId="0" animBg="1"/>
      <p:bldP spid="37" grpId="0" animBg="1"/>
      <p:bldP spid="51" grpId="0" animBg="1"/>
      <p:bldP spid="52" grpId="0" animBg="1"/>
      <p:bldP spid="53" grpId="0" animBg="1"/>
      <p:bldP spid="54" grpId="0" animBg="1"/>
      <p:bldP spid="55" grpId="0" animBg="1"/>
      <p:bldP spid="56" grpId="0" animBg="1"/>
      <p:bldP spid="57" grpId="0" animBg="1"/>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5049127" y="35518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methods</a:t>
            </a:r>
            <a:endParaRPr lang="en-US" sz="2400" b="1" dirty="0">
              <a:latin typeface="Comfortaa" panose="020F0603070200060003" pitchFamily="34" charset="0"/>
            </a:endParaRPr>
          </a:p>
        </p:txBody>
      </p:sp>
      <p:sp>
        <p:nvSpPr>
          <p:cNvPr id="32" name="Rounded Rectangle 31"/>
          <p:cNvSpPr/>
          <p:nvPr/>
        </p:nvSpPr>
        <p:spPr>
          <a:xfrm>
            <a:off x="217714" y="3254244"/>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projections</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34" name="Rounded Rectangle 33"/>
          <p:cNvSpPr/>
          <p:nvPr/>
        </p:nvSpPr>
        <p:spPr>
          <a:xfrm>
            <a:off x="2627085" y="407954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Fossil</a:t>
            </a:r>
          </a:p>
          <a:p>
            <a:pPr algn="ctr"/>
            <a:r>
              <a:rPr lang="en-US" b="1" dirty="0" smtClean="0">
                <a:latin typeface="Comfortaa" panose="020F0603070200060003" pitchFamily="34" charset="0"/>
              </a:rPr>
              <a:t>data</a:t>
            </a:r>
            <a:endParaRPr lang="en-US" b="1" dirty="0">
              <a:latin typeface="Comfortaa" panose="020F0603070200060003" pitchFamily="34" charset="0"/>
            </a:endParaRPr>
          </a:p>
        </p:txBody>
      </p:sp>
      <p:sp>
        <p:nvSpPr>
          <p:cNvPr id="36" name="Rounded Rectangle 35"/>
          <p:cNvSpPr/>
          <p:nvPr/>
        </p:nvSpPr>
        <p:spPr>
          <a:xfrm>
            <a:off x="217714" y="4473445"/>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Emissions data</a:t>
            </a:r>
          </a:p>
          <a:p>
            <a:pPr algn="ctr"/>
            <a:r>
              <a:rPr lang="en-US" sz="1600" b="1" dirty="0" smtClean="0">
                <a:latin typeface="Comfortaa" panose="020F0603070200060003" pitchFamily="34" charset="0"/>
              </a:rPr>
              <a:t>[IPCC, EIA, BP]</a:t>
            </a:r>
            <a:endParaRPr lang="en-US" sz="1600" b="1" dirty="0">
              <a:latin typeface="Comfortaa" panose="020F0603070200060003" pitchFamily="34" charset="0"/>
            </a:endParaRPr>
          </a:p>
        </p:txBody>
      </p:sp>
      <p:cxnSp>
        <p:nvCxnSpPr>
          <p:cNvPr id="61" name="Straight Arrow Connector 60"/>
          <p:cNvCxnSpPr>
            <a:stCxn id="36" idx="3"/>
            <a:endCxn id="34" idx="1"/>
          </p:cNvCxnSpPr>
          <p:nvPr/>
        </p:nvCxnSpPr>
        <p:spPr>
          <a:xfrm flipV="1">
            <a:off x="1930400" y="4583403"/>
            <a:ext cx="696685" cy="39389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3"/>
            <a:endCxn id="34" idx="1"/>
          </p:cNvCxnSpPr>
          <p:nvPr/>
        </p:nvCxnSpPr>
        <p:spPr>
          <a:xfrm>
            <a:off x="1930400" y="3758099"/>
            <a:ext cx="696685" cy="82530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Subtitle 2"/>
          <p:cNvSpPr txBox="1">
            <a:spLocks/>
          </p:cNvSpPr>
          <p:nvPr/>
        </p:nvSpPr>
        <p:spPr>
          <a:xfrm>
            <a:off x="2165738" y="2906874"/>
            <a:ext cx="2635380" cy="8253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Forced </a:t>
            </a:r>
            <a:r>
              <a:rPr lang="en-US" sz="2400" b="1" dirty="0" err="1" smtClean="0">
                <a:latin typeface="Comfortaa" panose="020F0603070200060003" pitchFamily="34" charset="0"/>
              </a:rPr>
              <a:t>Hubbert</a:t>
            </a:r>
            <a:r>
              <a:rPr lang="en-US" sz="2400" b="1" dirty="0" smtClean="0">
                <a:latin typeface="Comfortaa" panose="020F0603070200060003" pitchFamily="34" charset="0"/>
              </a:rPr>
              <a:t> </a:t>
            </a:r>
            <a:br>
              <a:rPr lang="en-US" sz="2400" b="1" dirty="0" smtClean="0">
                <a:latin typeface="Comfortaa" panose="020F0603070200060003" pitchFamily="34" charset="0"/>
              </a:rPr>
            </a:br>
            <a:r>
              <a:rPr lang="en-US" sz="2400" b="1" dirty="0" smtClean="0">
                <a:latin typeface="Comfortaa" panose="020F0603070200060003" pitchFamily="34" charset="0"/>
              </a:rPr>
              <a:t>phase-out</a:t>
            </a:r>
            <a:endParaRPr lang="en-US" sz="2400" b="1" dirty="0">
              <a:latin typeface="Comfortaa" panose="020F0603070200060003" pitchFamily="34" charset="0"/>
            </a:endParaRPr>
          </a:p>
        </p:txBody>
      </p:sp>
      <p:sp>
        <p:nvSpPr>
          <p:cNvPr id="35"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Maggio, </a:t>
            </a:r>
            <a:r>
              <a:rPr lang="en-US" sz="1000" dirty="0" err="1" smtClean="0">
                <a:latin typeface="Comfortaa" panose="020F0603070200060003" pitchFamily="34" charset="0"/>
              </a:rPr>
              <a:t>Cacciola</a:t>
            </a:r>
            <a:r>
              <a:rPr lang="en-US" sz="1000" dirty="0" smtClean="0">
                <a:latin typeface="Comfortaa" panose="020F0603070200060003" pitchFamily="34" charset="0"/>
              </a:rPr>
              <a:t> (2012)</a:t>
            </a:r>
            <a:endParaRPr lang="en-US" sz="1000" dirty="0">
              <a:latin typeface="Comfortaa" panose="020F0603070200060003" pitchFamily="34" charset="0"/>
            </a:endParaRPr>
          </a:p>
        </p:txBody>
      </p:sp>
      <p:sp>
        <p:nvSpPr>
          <p:cNvPr id="41" name="Subtitle 2"/>
          <p:cNvSpPr txBox="1">
            <a:spLocks/>
          </p:cNvSpPr>
          <p:nvPr/>
        </p:nvSpPr>
        <p:spPr>
          <a:xfrm>
            <a:off x="6912216" y="3319526"/>
            <a:ext cx="4360588" cy="8253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err="1" smtClean="0">
                <a:latin typeface="Comfortaa" panose="020F0603070200060003" pitchFamily="34" charset="0"/>
              </a:rPr>
              <a:t>Hubbert</a:t>
            </a:r>
            <a:r>
              <a:rPr lang="en-US" sz="2400" b="1" dirty="0" smtClean="0">
                <a:latin typeface="Comfortaa" panose="020F0603070200060003" pitchFamily="34" charset="0"/>
              </a:rPr>
              <a:t> curve multi-variant</a:t>
            </a:r>
            <a:endParaRPr lang="en-US" sz="2400" b="1" dirty="0">
              <a:latin typeface="Comfortaa" panose="020F0603070200060003" pitchFamily="34" charset="0"/>
            </a:endParaRPr>
          </a:p>
        </p:txBody>
      </p:sp>
      <p:sp>
        <p:nvSpPr>
          <p:cNvPr id="42" name="Subtitle 2"/>
          <p:cNvSpPr txBox="1">
            <a:spLocks/>
          </p:cNvSpPr>
          <p:nvPr/>
        </p:nvSpPr>
        <p:spPr>
          <a:xfrm>
            <a:off x="2254879" y="5485277"/>
            <a:ext cx="4332533" cy="59696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a:latin typeface="Comfortaa" panose="020F0603070200060003" pitchFamily="34" charset="0"/>
              </a:rPr>
              <a:t>w</a:t>
            </a:r>
            <a:r>
              <a:rPr lang="en-US" sz="2400" b="1" dirty="0" smtClean="0">
                <a:latin typeface="Comfortaa" panose="020F0603070200060003" pitchFamily="34" charset="0"/>
              </a:rPr>
              <a:t>ell-defined</a:t>
            </a:r>
          </a:p>
          <a:p>
            <a:pPr marL="0" indent="0">
              <a:lnSpc>
                <a:spcPct val="130000"/>
              </a:lnSpc>
              <a:buNone/>
            </a:pPr>
            <a:r>
              <a:rPr lang="en-US" sz="2400" b="1" i="1" dirty="0" smtClean="0">
                <a:latin typeface="Comfortaa" panose="020F0603070200060003" pitchFamily="34" charset="0"/>
              </a:rPr>
              <a:t>U</a:t>
            </a:r>
            <a:r>
              <a:rPr lang="en-US" sz="2400" b="1" dirty="0" smtClean="0">
                <a:latin typeface="Comfortaa" panose="020F0603070200060003" pitchFamily="34" charset="0"/>
              </a:rPr>
              <a:t>  limited by carbon cap!</a:t>
            </a:r>
            <a:endParaRPr lang="en-US" sz="2400" b="1" dirty="0">
              <a:latin typeface="Comfortaa" panose="020F0603070200060003" pitchFamily="34" charset="0"/>
            </a:endParaRPr>
          </a:p>
        </p:txBody>
      </p:sp>
      <mc:AlternateContent xmlns:mc="http://schemas.openxmlformats.org/markup-compatibility/2006" xmlns:a14="http://schemas.microsoft.com/office/drawing/2010/main">
        <mc:Choice Requires="a14">
          <p:sp>
            <p:nvSpPr>
              <p:cNvPr id="43" name="TextBox 42"/>
              <p:cNvSpPr txBox="1"/>
              <p:nvPr/>
            </p:nvSpPr>
            <p:spPr>
              <a:xfrm>
                <a:off x="2122414" y="5424228"/>
                <a:ext cx="13610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𝑃</m:t>
                          </m:r>
                        </m:e>
                        <m:sub>
                          <m:r>
                            <a:rPr lang="en-US" sz="3600" b="0" i="1" smtClean="0">
                              <a:latin typeface="Cambria Math" panose="02040503050406030204" pitchFamily="18" charset="0"/>
                            </a:rPr>
                            <m:t>𝑀</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𝑡</m:t>
                          </m:r>
                        </m:e>
                        <m:sub>
                          <m:r>
                            <a:rPr lang="en-US" sz="3600" b="0" i="1" smtClean="0">
                              <a:latin typeface="Cambria Math" panose="02040503050406030204" pitchFamily="18" charset="0"/>
                            </a:rPr>
                            <m:t>𝑀</m:t>
                          </m:r>
                        </m:sub>
                      </m:sSub>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122414" y="5424228"/>
                <a:ext cx="1361014" cy="553998"/>
              </a:xfrm>
              <a:prstGeom prst="rect">
                <a:avLst/>
              </a:prstGeom>
              <a:blipFill>
                <a:blip r:embed="rId5"/>
                <a:stretch>
                  <a:fillRect/>
                </a:stretch>
              </a:blipFill>
            </p:spPr>
            <p:txBody>
              <a:bodyPr/>
              <a:lstStyle/>
              <a:p>
                <a:r>
                  <a:rPr lang="en-US">
                    <a:noFill/>
                  </a:rPr>
                  <a:t> </a:t>
                </a:r>
              </a:p>
            </p:txBody>
          </p:sp>
        </mc:Fallback>
      </mc:AlternateContent>
      <p:sp>
        <p:nvSpPr>
          <p:cNvPr id="46" name="Subtitle 2"/>
          <p:cNvSpPr txBox="1">
            <a:spLocks/>
          </p:cNvSpPr>
          <p:nvPr/>
        </p:nvSpPr>
        <p:spPr>
          <a:xfrm>
            <a:off x="101598" y="6513286"/>
            <a:ext cx="10624457" cy="21819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a:t>
            </a:r>
            <a:endParaRPr lang="en-US" sz="1000" dirty="0">
              <a:latin typeface="Comfortaa" panose="020F0603070200060003" pitchFamily="34" charset="0"/>
            </a:endParaRPr>
          </a:p>
        </p:txBody>
      </p:sp>
      <mc:AlternateContent xmlns:mc="http://schemas.openxmlformats.org/markup-compatibility/2006" xmlns:a14="http://schemas.microsoft.com/office/drawing/2010/main">
        <mc:Choice Requires="a14">
          <p:sp>
            <p:nvSpPr>
              <p:cNvPr id="47" name="TextBox 46"/>
              <p:cNvSpPr txBox="1"/>
              <p:nvPr/>
            </p:nvSpPr>
            <p:spPr>
              <a:xfrm>
                <a:off x="2508671" y="1009798"/>
                <a:ext cx="9545236" cy="307777"/>
              </a:xfrm>
              <a:prstGeom prst="rect">
                <a:avLst/>
              </a:prstGeom>
              <a:noFill/>
            </p:spPr>
            <p:txBody>
              <a:bodyPr wrap="square" lIns="0" tIns="0" rIns="0" bIns="0" rtlCol="0">
                <a:spAutoFit/>
              </a:bodyPr>
              <a:lstStyle/>
              <a:p>
                <a:pPr algn="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𝑀</m:t>
                        </m:r>
                      </m:sub>
                    </m:sSub>
                  </m:oMath>
                </a14:m>
                <a:r>
                  <a:rPr lang="en-US" sz="2000" b="0" dirty="0" smtClean="0">
                    <a:latin typeface="Comfortaa" panose="020F0603070200060003" pitchFamily="34" charset="0"/>
                  </a:rPr>
                  <a:t> - peak production,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𝑡</m:t>
                        </m:r>
                      </m:e>
                      <m:sub>
                        <m:r>
                          <a:rPr lang="en-US" sz="2000" i="1">
                            <a:latin typeface="Cambria Math" panose="02040503050406030204" pitchFamily="18" charset="0"/>
                          </a:rPr>
                          <m:t>𝑀</m:t>
                        </m:r>
                      </m:sub>
                    </m:sSub>
                  </m:oMath>
                </a14:m>
                <a:r>
                  <a:rPr lang="en-US" sz="2000" b="0" dirty="0" smtClean="0">
                    <a:latin typeface="Comfortaa" panose="020F0603070200060003" pitchFamily="34" charset="0"/>
                  </a:rPr>
                  <a:t> - peak year, </a:t>
                </a:r>
                <a14:m>
                  <m:oMath xmlns:m="http://schemas.openxmlformats.org/officeDocument/2006/math">
                    <m:r>
                      <a:rPr lang="en-US" sz="2000" b="0" i="1" smtClean="0">
                        <a:latin typeface="Cambria Math" panose="02040503050406030204" pitchFamily="18" charset="0"/>
                      </a:rPr>
                      <m:t>𝑈</m:t>
                    </m:r>
                  </m:oMath>
                </a14:m>
                <a:r>
                  <a:rPr lang="en-US" sz="2000" b="0" dirty="0" smtClean="0">
                    <a:latin typeface="Comfortaa" panose="020F0603070200060003" pitchFamily="34" charset="0"/>
                  </a:rPr>
                  <a:t> – ultimately recoverable reserves</a:t>
                </a:r>
              </a:p>
            </p:txBody>
          </p:sp>
        </mc:Choice>
        <mc:Fallback xmlns="">
          <p:sp>
            <p:nvSpPr>
              <p:cNvPr id="47" name="TextBox 46"/>
              <p:cNvSpPr txBox="1">
                <a:spLocks noRot="1" noChangeAspect="1" noMove="1" noResize="1" noEditPoints="1" noAdjustHandles="1" noChangeArrowheads="1" noChangeShapeType="1" noTextEdit="1"/>
              </p:cNvSpPr>
              <p:nvPr/>
            </p:nvSpPr>
            <p:spPr>
              <a:xfrm>
                <a:off x="2508671" y="1009798"/>
                <a:ext cx="9545236" cy="307777"/>
              </a:xfrm>
              <a:prstGeom prst="rect">
                <a:avLst/>
              </a:prstGeom>
              <a:blipFill>
                <a:blip r:embed="rId7"/>
                <a:stretch>
                  <a:fillRect t="-26000" r="-1661" b="-50000"/>
                </a:stretch>
              </a:blipFill>
            </p:spPr>
            <p:txBody>
              <a:bodyPr/>
              <a:lstStyle/>
              <a:p>
                <a:r>
                  <a:rPr lang="en-US">
                    <a:noFill/>
                  </a:rPr>
                  <a:t> </a:t>
                </a:r>
              </a:p>
            </p:txBody>
          </p:sp>
        </mc:Fallback>
      </mc:AlternateContent>
      <p:pic>
        <p:nvPicPr>
          <p:cNvPr id="3" name="Picture 2"/>
          <p:cNvPicPr>
            <a:picLocks noChangeAspect="1"/>
          </p:cNvPicPr>
          <p:nvPr/>
        </p:nvPicPr>
        <p:blipFill>
          <a:blip r:embed="rId8"/>
          <a:stretch>
            <a:fillRect/>
          </a:stretch>
        </p:blipFill>
        <p:spPr>
          <a:xfrm>
            <a:off x="292105" y="1593722"/>
            <a:ext cx="11607790" cy="1164437"/>
          </a:xfrm>
          <a:prstGeom prst="rect">
            <a:avLst/>
          </a:prstGeom>
        </p:spPr>
      </p:pic>
      <p:pic>
        <p:nvPicPr>
          <p:cNvPr id="6" name="Picture 5"/>
          <p:cNvPicPr>
            <a:picLocks noChangeAspect="1"/>
          </p:cNvPicPr>
          <p:nvPr/>
        </p:nvPicPr>
        <p:blipFill>
          <a:blip r:embed="rId9"/>
          <a:stretch>
            <a:fillRect/>
          </a:stretch>
        </p:blipFill>
        <p:spPr>
          <a:xfrm>
            <a:off x="5049127" y="3993899"/>
            <a:ext cx="6852498" cy="1572904"/>
          </a:xfrm>
          <a:prstGeom prst="rect">
            <a:avLst/>
          </a:prstGeom>
        </p:spPr>
      </p:pic>
      <p:sp>
        <p:nvSpPr>
          <p:cNvPr id="28" name="Rectangle 27"/>
          <p:cNvSpPr/>
          <p:nvPr/>
        </p:nvSpPr>
        <p:spPr>
          <a:xfrm>
            <a:off x="1" y="1436915"/>
            <a:ext cx="11991778" cy="411888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10"/>
          <a:stretch>
            <a:fillRect/>
          </a:stretch>
        </p:blipFill>
        <p:spPr>
          <a:xfrm>
            <a:off x="199054" y="2036142"/>
            <a:ext cx="11718438" cy="3491748"/>
          </a:xfrm>
          <a:prstGeom prst="rect">
            <a:avLst/>
          </a:prstGeom>
        </p:spPr>
      </p:pic>
    </p:spTree>
    <p:extLst>
      <p:ext uri="{BB962C8B-B14F-4D97-AF65-F5344CB8AC3E}">
        <p14:creationId xmlns:p14="http://schemas.microsoft.com/office/powerpoint/2010/main" val="291347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1000"/>
                                        <p:tgtEl>
                                          <p:spTgt spid="43"/>
                                        </p:tgtEl>
                                      </p:cBhvr>
                                    </p:animEffect>
                                    <p:anim calcmode="lin" valueType="num">
                                      <p:cBhvr>
                                        <p:cTn id="41" dur="1000" fill="hold"/>
                                        <p:tgtEl>
                                          <p:spTgt spid="43"/>
                                        </p:tgtEl>
                                        <p:attrNameLst>
                                          <p:attrName>ppt_x</p:attrName>
                                        </p:attrNameLst>
                                      </p:cBhvr>
                                      <p:tavLst>
                                        <p:tav tm="0">
                                          <p:val>
                                            <p:strVal val="#ppt_x"/>
                                          </p:val>
                                        </p:tav>
                                        <p:tav tm="100000">
                                          <p:val>
                                            <p:strVal val="#ppt_x"/>
                                          </p:val>
                                        </p:tav>
                                      </p:tavLst>
                                    </p:anim>
                                    <p:anim calcmode="lin" valueType="num">
                                      <p:cBhvr>
                                        <p:cTn id="4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xit" presetSubtype="0" fill="hold" grpId="1" nodeType="withEffect">
                                  <p:stCondLst>
                                    <p:cond delay="0"/>
                                  </p:stCondLst>
                                  <p:childTnLst>
                                    <p:animEffect transition="out" filter="fade">
                                      <p:cBhvr>
                                        <p:cTn id="49" dur="500"/>
                                        <p:tgtEl>
                                          <p:spTgt spid="47"/>
                                        </p:tgtEl>
                                      </p:cBhvr>
                                    </p:animEffect>
                                    <p:set>
                                      <p:cBhvr>
                                        <p:cTn id="50" dur="1" fill="hold">
                                          <p:stCondLst>
                                            <p:cond delay="499"/>
                                          </p:stCondLst>
                                        </p:cTn>
                                        <p:tgtEl>
                                          <p:spTgt spid="47"/>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p:bldP spid="42" grpId="0"/>
      <p:bldP spid="43" grpId="0"/>
      <p:bldP spid="46" grpId="0"/>
      <p:bldP spid="47" grpId="0"/>
      <p:bldP spid="47" grpId="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5049127" y="35518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methods</a:t>
            </a:r>
            <a:endParaRPr lang="en-US" sz="2400" b="1" dirty="0">
              <a:latin typeface="Comfortaa" panose="020F0603070200060003" pitchFamily="34" charset="0"/>
            </a:endParaRPr>
          </a:p>
        </p:txBody>
      </p:sp>
      <p:sp>
        <p:nvSpPr>
          <p:cNvPr id="10" name="Rounded Rectangle 9"/>
          <p:cNvSpPr/>
          <p:nvPr/>
        </p:nvSpPr>
        <p:spPr>
          <a:xfrm>
            <a:off x="217714" y="2035043"/>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Population projections</a:t>
            </a:r>
          </a:p>
          <a:p>
            <a:pPr algn="ctr"/>
            <a:r>
              <a:rPr lang="en-US" sz="1600" b="1" dirty="0" smtClean="0">
                <a:latin typeface="Comfortaa" panose="020F0603070200060003" pitchFamily="34" charset="0"/>
              </a:rPr>
              <a:t>[UNSD]</a:t>
            </a:r>
            <a:endParaRPr lang="en-US" sz="1600" b="1" dirty="0">
              <a:latin typeface="Comfortaa" panose="020F0603070200060003" pitchFamily="34" charset="0"/>
            </a:endParaRPr>
          </a:p>
        </p:txBody>
      </p:sp>
      <p:sp>
        <p:nvSpPr>
          <p:cNvPr id="32" name="Rounded Rectangle 31"/>
          <p:cNvSpPr/>
          <p:nvPr/>
        </p:nvSpPr>
        <p:spPr>
          <a:xfrm>
            <a:off x="217714" y="3254244"/>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projections</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33" name="Rounded Rectangle 32"/>
          <p:cNvSpPr/>
          <p:nvPr/>
        </p:nvSpPr>
        <p:spPr>
          <a:xfrm>
            <a:off x="2627085" y="2628120"/>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data</a:t>
            </a:r>
            <a:endParaRPr lang="en-US" b="1" dirty="0">
              <a:latin typeface="Comfortaa" panose="020F0603070200060003" pitchFamily="34" charset="0"/>
            </a:endParaRPr>
          </a:p>
        </p:txBody>
      </p:sp>
      <p:sp>
        <p:nvSpPr>
          <p:cNvPr id="34" name="Rounded Rectangle 33"/>
          <p:cNvSpPr/>
          <p:nvPr/>
        </p:nvSpPr>
        <p:spPr>
          <a:xfrm>
            <a:off x="2627085" y="407954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Fossil</a:t>
            </a:r>
          </a:p>
          <a:p>
            <a:pPr algn="ctr"/>
            <a:r>
              <a:rPr lang="en-US" b="1" dirty="0" smtClean="0">
                <a:latin typeface="Comfortaa" panose="020F0603070200060003" pitchFamily="34" charset="0"/>
              </a:rPr>
              <a:t>data</a:t>
            </a:r>
            <a:endParaRPr lang="en-US" b="1" dirty="0">
              <a:latin typeface="Comfortaa" panose="020F0603070200060003" pitchFamily="34" charset="0"/>
            </a:endParaRPr>
          </a:p>
        </p:txBody>
      </p:sp>
      <p:sp>
        <p:nvSpPr>
          <p:cNvPr id="36" name="Rounded Rectangle 35"/>
          <p:cNvSpPr/>
          <p:nvPr/>
        </p:nvSpPr>
        <p:spPr>
          <a:xfrm>
            <a:off x="217714" y="4473445"/>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Emissions data</a:t>
            </a:r>
          </a:p>
          <a:p>
            <a:pPr algn="ctr"/>
            <a:r>
              <a:rPr lang="en-US" sz="1600" b="1" dirty="0" smtClean="0">
                <a:latin typeface="Comfortaa" panose="020F0603070200060003" pitchFamily="34" charset="0"/>
              </a:rPr>
              <a:t>[IPCC, EIA, BP]</a:t>
            </a:r>
            <a:endParaRPr lang="en-US" sz="1600" b="1" dirty="0">
              <a:latin typeface="Comfortaa" panose="020F0603070200060003" pitchFamily="34" charset="0"/>
            </a:endParaRPr>
          </a:p>
        </p:txBody>
      </p:sp>
      <p:sp>
        <p:nvSpPr>
          <p:cNvPr id="51" name="Rounded Rectangle 50"/>
          <p:cNvSpPr/>
          <p:nvPr/>
        </p:nvSpPr>
        <p:spPr>
          <a:xfrm>
            <a:off x="2685143" y="1217122"/>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a:t>
            </a:r>
          </a:p>
          <a:p>
            <a:pPr algn="ctr"/>
            <a:r>
              <a:rPr lang="en-US" b="1" dirty="0" smtClean="0">
                <a:latin typeface="Comfortaa" panose="020F0603070200060003" pitchFamily="34" charset="0"/>
              </a:rPr>
              <a:t>EROEI</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52" name="Rounded Rectangle 51"/>
          <p:cNvSpPr/>
          <p:nvPr/>
        </p:nvSpPr>
        <p:spPr>
          <a:xfrm>
            <a:off x="4934850" y="239640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energy data</a:t>
            </a:r>
            <a:endParaRPr lang="en-US" b="1" dirty="0">
              <a:latin typeface="Comfortaa" panose="020F0603070200060003" pitchFamily="34" charset="0"/>
            </a:endParaRPr>
          </a:p>
        </p:txBody>
      </p:sp>
      <p:cxnSp>
        <p:nvCxnSpPr>
          <p:cNvPr id="14" name="Straight Arrow Connector 13"/>
          <p:cNvCxnSpPr>
            <a:stCxn id="10" idx="3"/>
            <a:endCxn id="33" idx="1"/>
          </p:cNvCxnSpPr>
          <p:nvPr/>
        </p:nvCxnSpPr>
        <p:spPr>
          <a:xfrm>
            <a:off x="1930400" y="2538898"/>
            <a:ext cx="696685" cy="59307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2" idx="3"/>
            <a:endCxn id="33" idx="1"/>
          </p:cNvCxnSpPr>
          <p:nvPr/>
        </p:nvCxnSpPr>
        <p:spPr>
          <a:xfrm flipV="1">
            <a:off x="1930400" y="3131975"/>
            <a:ext cx="696685" cy="62612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6" idx="3"/>
            <a:endCxn id="34" idx="1"/>
          </p:cNvCxnSpPr>
          <p:nvPr/>
        </p:nvCxnSpPr>
        <p:spPr>
          <a:xfrm flipV="1">
            <a:off x="1930400" y="4583403"/>
            <a:ext cx="696685" cy="39389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3"/>
            <a:endCxn id="34" idx="1"/>
          </p:cNvCxnSpPr>
          <p:nvPr/>
        </p:nvCxnSpPr>
        <p:spPr>
          <a:xfrm>
            <a:off x="1930400" y="3758099"/>
            <a:ext cx="696685" cy="82530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1" idx="3"/>
            <a:endCxn id="52" idx="1"/>
          </p:cNvCxnSpPr>
          <p:nvPr/>
        </p:nvCxnSpPr>
        <p:spPr>
          <a:xfrm>
            <a:off x="4397829" y="1720977"/>
            <a:ext cx="537021" cy="1179286"/>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3" idx="3"/>
            <a:endCxn id="52" idx="1"/>
          </p:cNvCxnSpPr>
          <p:nvPr/>
        </p:nvCxnSpPr>
        <p:spPr>
          <a:xfrm flipV="1">
            <a:off x="4339771" y="2900263"/>
            <a:ext cx="595079" cy="231712"/>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4" idx="3"/>
            <a:endCxn id="52" idx="1"/>
          </p:cNvCxnSpPr>
          <p:nvPr/>
        </p:nvCxnSpPr>
        <p:spPr>
          <a:xfrm flipV="1">
            <a:off x="4339771" y="2900263"/>
            <a:ext cx="595079" cy="168314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Subtitle 2"/>
          <p:cNvSpPr txBox="1">
            <a:spLocks/>
          </p:cNvSpPr>
          <p:nvPr/>
        </p:nvSpPr>
        <p:spPr>
          <a:xfrm>
            <a:off x="53758"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smtClean="0">
              <a:latin typeface="Comfortaa" panose="020F0603070200060003" pitchFamily="34" charset="0"/>
            </a:endParaRPr>
          </a:p>
          <a:p>
            <a:pPr marL="0" indent="0">
              <a:buNone/>
            </a:pPr>
            <a:r>
              <a:rPr lang="en-US" sz="1000" dirty="0" smtClean="0">
                <a:latin typeface="Comfortaa" panose="020F0603070200060003" pitchFamily="34" charset="0"/>
              </a:rPr>
              <a:t>Own work for Sgouridis, </a:t>
            </a:r>
            <a:r>
              <a:rPr lang="en-US" sz="1000" dirty="0" err="1" smtClean="0">
                <a:latin typeface="Comfortaa" panose="020F0603070200060003" pitchFamily="34" charset="0"/>
              </a:rPr>
              <a:t>Bardi</a:t>
            </a:r>
            <a:r>
              <a:rPr lang="en-US" sz="1000" dirty="0" smtClean="0">
                <a:latin typeface="Comfortaa" panose="020F0603070200060003" pitchFamily="34" charset="0"/>
              </a:rPr>
              <a:t>, Csala (expected 2015)</a:t>
            </a:r>
          </a:p>
        </p:txBody>
      </p:sp>
      <p:sp>
        <p:nvSpPr>
          <p:cNvPr id="3" name="Right Arrow 2"/>
          <p:cNvSpPr/>
          <p:nvPr/>
        </p:nvSpPr>
        <p:spPr>
          <a:xfrm rot="16200000">
            <a:off x="8907854" y="5035158"/>
            <a:ext cx="553130" cy="383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rot="16200000">
            <a:off x="8907854" y="3000563"/>
            <a:ext cx="553130" cy="383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2278742" y="5447951"/>
            <a:ext cx="9553260" cy="1243692"/>
          </a:xfrm>
          <a:prstGeom prst="rect">
            <a:avLst/>
          </a:prstGeom>
        </p:spPr>
      </p:pic>
      <p:pic>
        <p:nvPicPr>
          <p:cNvPr id="4" name="Picture 3"/>
          <p:cNvPicPr>
            <a:picLocks noChangeAspect="1"/>
          </p:cNvPicPr>
          <p:nvPr/>
        </p:nvPicPr>
        <p:blipFill>
          <a:blip r:embed="rId3"/>
          <a:stretch>
            <a:fillRect/>
          </a:stretch>
        </p:blipFill>
        <p:spPr>
          <a:xfrm>
            <a:off x="5247751" y="3705641"/>
            <a:ext cx="6584251" cy="1127858"/>
          </a:xfrm>
          <a:prstGeom prst="rect">
            <a:avLst/>
          </a:prstGeom>
        </p:spPr>
      </p:pic>
      <p:pic>
        <p:nvPicPr>
          <p:cNvPr id="6" name="Picture 5"/>
          <p:cNvPicPr>
            <a:picLocks noChangeAspect="1"/>
          </p:cNvPicPr>
          <p:nvPr/>
        </p:nvPicPr>
        <p:blipFill>
          <a:blip r:embed="rId4"/>
          <a:stretch>
            <a:fillRect/>
          </a:stretch>
        </p:blipFill>
        <p:spPr>
          <a:xfrm>
            <a:off x="4828878" y="903397"/>
            <a:ext cx="7309738" cy="1767993"/>
          </a:xfrm>
          <a:prstGeom prst="rect">
            <a:avLst/>
          </a:prstGeom>
        </p:spPr>
      </p:pic>
    </p:spTree>
    <p:extLst>
      <p:ext uri="{BB962C8B-B14F-4D97-AF65-F5344CB8AC3E}">
        <p14:creationId xmlns:p14="http://schemas.microsoft.com/office/powerpoint/2010/main" val="39719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par>
                          <p:cTn id="19" fill="hold">
                            <p:stCondLst>
                              <p:cond delay="500"/>
                            </p:stCondLst>
                            <p:childTnLst>
                              <p:par>
                                <p:cTn id="20" presetID="42"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down)">
                                      <p:cBhvr>
                                        <p:cTn id="29" dur="500"/>
                                        <p:tgtEl>
                                          <p:spTgt spid="42"/>
                                        </p:tgtEl>
                                      </p:cBhvr>
                                    </p:animEffect>
                                  </p:childTnLst>
                                </p:cTn>
                              </p:par>
                            </p:childTnLst>
                          </p:cTn>
                        </p:par>
                        <p:par>
                          <p:cTn id="30" fill="hold">
                            <p:stCondLst>
                              <p:cond delay="500"/>
                            </p:stCondLst>
                            <p:childTnLst>
                              <p:par>
                                <p:cTn id="31" presetID="42"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5049127" y="35518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methods</a:t>
            </a:r>
            <a:endParaRPr lang="en-US" sz="2400" b="1" dirty="0">
              <a:latin typeface="Comfortaa" panose="020F0603070200060003" pitchFamily="34" charset="0"/>
            </a:endParaRPr>
          </a:p>
        </p:txBody>
      </p:sp>
      <p:sp>
        <p:nvSpPr>
          <p:cNvPr id="54" name="Rounded Rectangle 53"/>
          <p:cNvSpPr/>
          <p:nvPr/>
        </p:nvSpPr>
        <p:spPr>
          <a:xfrm>
            <a:off x="6633025" y="5490546"/>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Food</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600" b="1" dirty="0" smtClean="0">
                <a:latin typeface="Comfortaa" panose="020F0603070200060003" pitchFamily="34" charset="0"/>
              </a:rPr>
              <a:t>[FAOSTAT]</a:t>
            </a:r>
            <a:endParaRPr lang="en-US" sz="1600" b="1" dirty="0">
              <a:latin typeface="Comfortaa" panose="020F0603070200060003" pitchFamily="34" charset="0"/>
            </a:endParaRPr>
          </a:p>
        </p:txBody>
      </p:sp>
      <p:sp>
        <p:nvSpPr>
          <p:cNvPr id="55" name="Rounded Rectangle 54"/>
          <p:cNvSpPr/>
          <p:nvPr/>
        </p:nvSpPr>
        <p:spPr>
          <a:xfrm>
            <a:off x="5631542" y="411686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Food energy</a:t>
            </a:r>
          </a:p>
          <a:p>
            <a:pPr algn="ctr"/>
            <a:r>
              <a:rPr lang="en-US" b="1" dirty="0" smtClean="0">
                <a:latin typeface="Comfortaa" panose="020F0603070200060003" pitchFamily="34" charset="0"/>
              </a:rPr>
              <a:t>flows</a:t>
            </a:r>
            <a:endParaRPr lang="en-US" b="1" dirty="0">
              <a:latin typeface="Comfortaa" panose="020F0603070200060003" pitchFamily="34" charset="0"/>
            </a:endParaRPr>
          </a:p>
        </p:txBody>
      </p:sp>
      <p:sp>
        <p:nvSpPr>
          <p:cNvPr id="56" name="Rounded Rectangle 55"/>
          <p:cNvSpPr/>
          <p:nvPr/>
        </p:nvSpPr>
        <p:spPr>
          <a:xfrm>
            <a:off x="4630055" y="5490546"/>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Food energy</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600" b="1" dirty="0" smtClean="0">
                <a:latin typeface="Comfortaa" panose="020F0603070200060003" pitchFamily="34" charset="0"/>
              </a:rPr>
              <a:t>[World Bank]</a:t>
            </a:r>
            <a:endParaRPr lang="en-US" sz="1600" b="1" dirty="0">
              <a:latin typeface="Comfortaa" panose="020F0603070200060003" pitchFamily="34" charset="0"/>
            </a:endParaRPr>
          </a:p>
        </p:txBody>
      </p:sp>
      <p:cxnSp>
        <p:nvCxnSpPr>
          <p:cNvPr id="77" name="Straight Arrow Connector 76"/>
          <p:cNvCxnSpPr>
            <a:stCxn id="56" idx="0"/>
            <a:endCxn id="55" idx="2"/>
          </p:cNvCxnSpPr>
          <p:nvPr/>
        </p:nvCxnSpPr>
        <p:spPr>
          <a:xfrm flipV="1">
            <a:off x="5486398" y="5124577"/>
            <a:ext cx="1001487" cy="365969"/>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54" idx="0"/>
            <a:endCxn id="55" idx="2"/>
          </p:cNvCxnSpPr>
          <p:nvPr/>
        </p:nvCxnSpPr>
        <p:spPr>
          <a:xfrm flipH="1" flipV="1">
            <a:off x="6487885" y="5124577"/>
            <a:ext cx="1001483" cy="365969"/>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2374878" y="3997070"/>
            <a:ext cx="7102456" cy="2499577"/>
          </a:xfrm>
          <a:prstGeom prst="rect">
            <a:avLst/>
          </a:prstGeom>
        </p:spPr>
      </p:pic>
      <p:pic>
        <p:nvPicPr>
          <p:cNvPr id="4" name="Picture 3"/>
          <p:cNvPicPr>
            <a:picLocks noChangeAspect="1"/>
          </p:cNvPicPr>
          <p:nvPr/>
        </p:nvPicPr>
        <p:blipFill>
          <a:blip r:embed="rId3"/>
          <a:stretch>
            <a:fillRect/>
          </a:stretch>
        </p:blipFill>
        <p:spPr>
          <a:xfrm>
            <a:off x="8452491" y="3218254"/>
            <a:ext cx="3468925" cy="1505843"/>
          </a:xfrm>
          <a:prstGeom prst="rect">
            <a:avLst/>
          </a:prstGeom>
        </p:spPr>
      </p:pic>
      <p:pic>
        <p:nvPicPr>
          <p:cNvPr id="5" name="Picture 4"/>
          <p:cNvPicPr>
            <a:picLocks noChangeAspect="1"/>
          </p:cNvPicPr>
          <p:nvPr/>
        </p:nvPicPr>
        <p:blipFill>
          <a:blip r:embed="rId4"/>
          <a:stretch>
            <a:fillRect/>
          </a:stretch>
        </p:blipFill>
        <p:spPr>
          <a:xfrm>
            <a:off x="8452491" y="4213716"/>
            <a:ext cx="3078747" cy="1152244"/>
          </a:xfrm>
          <a:prstGeom prst="rect">
            <a:avLst/>
          </a:prstGeom>
        </p:spPr>
      </p:pic>
      <p:pic>
        <p:nvPicPr>
          <p:cNvPr id="6" name="Picture 5"/>
          <p:cNvPicPr>
            <a:picLocks noChangeAspect="1"/>
          </p:cNvPicPr>
          <p:nvPr/>
        </p:nvPicPr>
        <p:blipFill>
          <a:blip r:embed="rId5"/>
          <a:stretch>
            <a:fillRect/>
          </a:stretch>
        </p:blipFill>
        <p:spPr>
          <a:xfrm>
            <a:off x="216081" y="1786945"/>
            <a:ext cx="11315157" cy="1572904"/>
          </a:xfrm>
          <a:prstGeom prst="rect">
            <a:avLst/>
          </a:prstGeom>
        </p:spPr>
      </p:pic>
      <p:pic>
        <p:nvPicPr>
          <p:cNvPr id="7" name="Picture 6"/>
          <p:cNvPicPr>
            <a:picLocks noChangeAspect="1"/>
          </p:cNvPicPr>
          <p:nvPr/>
        </p:nvPicPr>
        <p:blipFill>
          <a:blip r:embed="rId6"/>
          <a:stretch>
            <a:fillRect/>
          </a:stretch>
        </p:blipFill>
        <p:spPr>
          <a:xfrm>
            <a:off x="-38542" y="4462064"/>
            <a:ext cx="4334632" cy="2395936"/>
          </a:xfrm>
          <a:prstGeom prst="rect">
            <a:avLst/>
          </a:prstGeom>
        </p:spPr>
      </p:pic>
      <p:pic>
        <p:nvPicPr>
          <p:cNvPr id="8" name="Picture 7"/>
          <p:cNvPicPr>
            <a:picLocks noChangeAspect="1"/>
          </p:cNvPicPr>
          <p:nvPr/>
        </p:nvPicPr>
        <p:blipFill>
          <a:blip r:embed="rId7"/>
          <a:stretch>
            <a:fillRect/>
          </a:stretch>
        </p:blipFill>
        <p:spPr>
          <a:xfrm>
            <a:off x="4570527" y="652796"/>
            <a:ext cx="3834716" cy="1085182"/>
          </a:xfrm>
          <a:prstGeom prst="rect">
            <a:avLst/>
          </a:prstGeom>
        </p:spPr>
      </p:pic>
      <p:pic>
        <p:nvPicPr>
          <p:cNvPr id="9" name="Picture 8"/>
          <p:cNvPicPr>
            <a:picLocks noChangeAspect="1"/>
          </p:cNvPicPr>
          <p:nvPr/>
        </p:nvPicPr>
        <p:blipFill>
          <a:blip r:embed="rId8"/>
          <a:stretch>
            <a:fillRect/>
          </a:stretch>
        </p:blipFill>
        <p:spPr>
          <a:xfrm>
            <a:off x="8263498" y="1052623"/>
            <a:ext cx="3846909" cy="426757"/>
          </a:xfrm>
          <a:prstGeom prst="rect">
            <a:avLst/>
          </a:prstGeom>
        </p:spPr>
      </p:pic>
      <p:sp>
        <p:nvSpPr>
          <p:cNvPr id="31" name="TextBox 30"/>
          <p:cNvSpPr txBox="1"/>
          <p:nvPr/>
        </p:nvSpPr>
        <p:spPr>
          <a:xfrm>
            <a:off x="9837557" y="3204549"/>
            <a:ext cx="1184915" cy="2417814"/>
          </a:xfrm>
          <a:prstGeom prst="rect">
            <a:avLst/>
          </a:prstGeom>
          <a:solidFill>
            <a:srgbClr val="000000"/>
          </a:solidFill>
        </p:spPr>
        <p:txBody>
          <a:bodyPr wrap="square" lIns="0" tIns="0" rIns="0" bIns="0" rtlCol="0">
            <a:spAutoFit/>
          </a:bodyPr>
          <a:lstStyle/>
          <a:p>
            <a:endParaRPr lang="en-US" dirty="0">
              <a:latin typeface="Comfortaa" panose="020F0603070200060003" pitchFamily="34" charset="0"/>
            </a:endParaRPr>
          </a:p>
        </p:txBody>
      </p:sp>
      <p:sp>
        <p:nvSpPr>
          <p:cNvPr id="32" name="TextBox 31"/>
          <p:cNvSpPr txBox="1"/>
          <p:nvPr/>
        </p:nvSpPr>
        <p:spPr>
          <a:xfrm>
            <a:off x="7683311" y="3173019"/>
            <a:ext cx="1712980" cy="2152756"/>
          </a:xfrm>
          <a:prstGeom prst="rect">
            <a:avLst/>
          </a:prstGeom>
          <a:solidFill>
            <a:srgbClr val="000000"/>
          </a:solidFill>
        </p:spPr>
        <p:txBody>
          <a:bodyPr wrap="square" lIns="0" tIns="0" rIns="0" bIns="0" rtlCol="0">
            <a:spAutoFit/>
          </a:bodyPr>
          <a:lstStyle/>
          <a:p>
            <a:endParaRPr lang="en-US" dirty="0">
              <a:latin typeface="Comfortaa" panose="020F0603070200060003" pitchFamily="34" charset="0"/>
            </a:endParaRPr>
          </a:p>
        </p:txBody>
      </p:sp>
      <p:sp>
        <p:nvSpPr>
          <p:cNvPr id="33" name="TextBox 32"/>
          <p:cNvSpPr txBox="1"/>
          <p:nvPr/>
        </p:nvSpPr>
        <p:spPr>
          <a:xfrm>
            <a:off x="8490851" y="3626730"/>
            <a:ext cx="1794023" cy="2417814"/>
          </a:xfrm>
          <a:prstGeom prst="rect">
            <a:avLst/>
          </a:prstGeom>
          <a:solidFill>
            <a:srgbClr val="000000"/>
          </a:solidFill>
        </p:spPr>
        <p:txBody>
          <a:bodyPr wrap="square" lIns="0" tIns="0" rIns="0" bIns="0" rtlCol="0">
            <a:spAutoFit/>
          </a:bodyPr>
          <a:lstStyle/>
          <a:p>
            <a:endParaRPr lang="en-US" dirty="0">
              <a:latin typeface="Comfortaa" panose="020F0603070200060003" pitchFamily="34" charset="0"/>
            </a:endParaRPr>
          </a:p>
        </p:txBody>
      </p:sp>
      <p:pic>
        <p:nvPicPr>
          <p:cNvPr id="34" name="Picture 33"/>
          <p:cNvPicPr>
            <a:picLocks noChangeAspect="1"/>
          </p:cNvPicPr>
          <p:nvPr/>
        </p:nvPicPr>
        <p:blipFill>
          <a:blip r:embed="rId9"/>
          <a:stretch>
            <a:fillRect/>
          </a:stretch>
        </p:blipFill>
        <p:spPr>
          <a:xfrm>
            <a:off x="7594034" y="3617859"/>
            <a:ext cx="4487045" cy="1591194"/>
          </a:xfrm>
          <a:prstGeom prst="rect">
            <a:avLst/>
          </a:prstGeom>
        </p:spPr>
      </p:pic>
    </p:spTree>
    <p:extLst>
      <p:ext uri="{BB962C8B-B14F-4D97-AF65-F5344CB8AC3E}">
        <p14:creationId xmlns:p14="http://schemas.microsoft.com/office/powerpoint/2010/main" val="148462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65760" y="1986267"/>
            <a:ext cx="11529646" cy="120280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cap="none" dirty="0" smtClean="0">
                <a:latin typeface="Comfortaa" panose="020F0603070200060003" pitchFamily="34" charset="0"/>
              </a:rPr>
              <a:t>progress</a:t>
            </a:r>
            <a:endParaRPr lang="en-US" cap="none" dirty="0">
              <a:latin typeface="Comfortaa" panose="020F0603070200060003" pitchFamily="34" charset="0"/>
            </a:endParaRPr>
          </a:p>
        </p:txBody>
      </p:sp>
    </p:spTree>
    <p:extLst>
      <p:ext uri="{BB962C8B-B14F-4D97-AF65-F5344CB8AC3E}">
        <p14:creationId xmlns:p14="http://schemas.microsoft.com/office/powerpoint/2010/main" val="24954150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p:cNvPicPr>
            <a:picLocks noGrp="1" noChangeAspect="1"/>
          </p:cNvPicPr>
          <p:nvPr>
            <p:ph type="pic" idx="15"/>
          </p:nvPr>
        </p:nvPicPr>
        <p:blipFill>
          <a:blip r:embed="rId2"/>
          <a:srcRect t="486" b="486"/>
          <a:stretch>
            <a:fillRect/>
          </a:stretch>
        </p:blipFill>
        <p:spPr>
          <a:xfrm>
            <a:off x="512763" y="1600200"/>
            <a:ext cx="2995612" cy="2409825"/>
          </a:xfrm>
          <a:prstGeom prst="rect">
            <a:avLst/>
          </a:prstGeom>
        </p:spPr>
      </p:pic>
      <p:pic>
        <p:nvPicPr>
          <p:cNvPr id="35" name="Picture Placeholder 34"/>
          <p:cNvPicPr>
            <a:picLocks noGrp="1" noChangeAspect="1"/>
          </p:cNvPicPr>
          <p:nvPr>
            <p:ph type="pic" idx="15"/>
          </p:nvPr>
        </p:nvPicPr>
        <p:blipFill>
          <a:blip r:embed="rId3"/>
          <a:srcRect l="2964" r="2964"/>
          <a:stretch>
            <a:fillRect/>
          </a:stretch>
        </p:blipFill>
        <p:spPr>
          <a:xfrm>
            <a:off x="3775304" y="1600200"/>
            <a:ext cx="2995612" cy="2409825"/>
          </a:xfrm>
          <a:prstGeom prst="rect">
            <a:avLst/>
          </a:prstGeom>
        </p:spPr>
      </p:pic>
      <p:pic>
        <p:nvPicPr>
          <p:cNvPr id="27" name="Picture Placeholder 26"/>
          <p:cNvPicPr>
            <a:picLocks noGrp="1" noChangeAspect="1"/>
          </p:cNvPicPr>
          <p:nvPr>
            <p:ph type="pic" idx="15"/>
          </p:nvPr>
        </p:nvPicPr>
        <p:blipFill>
          <a:blip r:embed="rId4"/>
          <a:srcRect t="1413" b="1413"/>
          <a:stretch>
            <a:fillRect/>
          </a:stretch>
        </p:blipFill>
        <p:spPr>
          <a:xfrm>
            <a:off x="512763" y="4189413"/>
            <a:ext cx="2995612" cy="2408237"/>
          </a:xfrm>
          <a:prstGeom prst="rect">
            <a:avLst/>
          </a:prstGeom>
        </p:spPr>
      </p:pic>
      <p:pic>
        <p:nvPicPr>
          <p:cNvPr id="39" name="Picture Placeholder 38"/>
          <p:cNvPicPr>
            <a:picLocks noGrp="1" noChangeAspect="1"/>
          </p:cNvPicPr>
          <p:nvPr>
            <p:ph type="pic" idx="15"/>
          </p:nvPr>
        </p:nvPicPr>
        <p:blipFill>
          <a:blip r:embed="rId5"/>
          <a:srcRect t="2058" b="2058"/>
          <a:stretch>
            <a:fillRect/>
          </a:stretch>
        </p:blipFill>
        <p:spPr>
          <a:xfrm>
            <a:off x="3775304" y="4189413"/>
            <a:ext cx="2995612" cy="2408237"/>
          </a:xfrm>
          <a:prstGeom prst="rect">
            <a:avLst/>
          </a:prstGeom>
        </p:spPr>
      </p:pic>
      <p:pic>
        <p:nvPicPr>
          <p:cNvPr id="40" name="Picture Placeholder 39"/>
          <p:cNvPicPr>
            <a:picLocks noGrp="1" noChangeAspect="1"/>
          </p:cNvPicPr>
          <p:nvPr>
            <p:ph type="pic" idx="15"/>
          </p:nvPr>
        </p:nvPicPr>
        <p:blipFill>
          <a:blip r:embed="rId6"/>
          <a:srcRect t="8187" b="8187"/>
          <a:stretch>
            <a:fillRect/>
          </a:stretch>
        </p:blipFill>
        <p:spPr>
          <a:xfrm>
            <a:off x="7009495" y="1600200"/>
            <a:ext cx="1955800" cy="1441450"/>
          </a:xfrm>
          <a:prstGeom prst="rect">
            <a:avLst/>
          </a:prstGeom>
        </p:spPr>
      </p:pic>
      <p:pic>
        <p:nvPicPr>
          <p:cNvPr id="41" name="Picture Placeholder 40"/>
          <p:cNvPicPr>
            <a:picLocks noGrp="1" noChangeAspect="1"/>
          </p:cNvPicPr>
          <p:nvPr>
            <p:ph type="pic" idx="15"/>
          </p:nvPr>
        </p:nvPicPr>
        <p:blipFill>
          <a:blip r:embed="rId7"/>
          <a:srcRect t="10150" b="10150"/>
          <a:stretch>
            <a:fillRect/>
          </a:stretch>
        </p:blipFill>
        <p:spPr>
          <a:xfrm>
            <a:off x="7009495" y="3378200"/>
            <a:ext cx="1955800" cy="1441450"/>
          </a:xfrm>
          <a:prstGeom prst="rect">
            <a:avLst/>
          </a:prstGeom>
        </p:spPr>
      </p:pic>
      <p:pic>
        <p:nvPicPr>
          <p:cNvPr id="42" name="Picture Placeholder 41"/>
          <p:cNvPicPr>
            <a:picLocks noGrp="1" noChangeAspect="1"/>
          </p:cNvPicPr>
          <p:nvPr>
            <p:ph type="pic" idx="15"/>
          </p:nvPr>
        </p:nvPicPr>
        <p:blipFill>
          <a:blip r:embed="rId8"/>
          <a:srcRect t="7280" b="7280"/>
          <a:stretch>
            <a:fillRect/>
          </a:stretch>
        </p:blipFill>
        <p:spPr>
          <a:xfrm>
            <a:off x="7009495" y="5156200"/>
            <a:ext cx="1955800" cy="1441450"/>
          </a:xfrm>
          <a:prstGeom prst="rect">
            <a:avLst/>
          </a:prstGeom>
        </p:spPr>
      </p:pic>
      <p:sp>
        <p:nvSpPr>
          <p:cNvPr id="24" name="Subtitle 2"/>
          <p:cNvSpPr txBox="1">
            <a:spLocks/>
          </p:cNvSpPr>
          <p:nvPr/>
        </p:nvSpPr>
        <p:spPr>
          <a:xfrm>
            <a:off x="5049127" y="35518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progress</a:t>
            </a:r>
            <a:endParaRPr lang="en-US" sz="2400" b="1" dirty="0">
              <a:latin typeface="Comfortaa" panose="020F0603070200060003" pitchFamily="34" charset="0"/>
            </a:endParaRPr>
          </a:p>
        </p:txBody>
      </p:sp>
      <p:sp>
        <p:nvSpPr>
          <p:cNvPr id="44" name="Rectangle 43"/>
          <p:cNvSpPr/>
          <p:nvPr/>
        </p:nvSpPr>
        <p:spPr>
          <a:xfrm>
            <a:off x="392567" y="1422399"/>
            <a:ext cx="3236004" cy="2765426"/>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latin typeface="Comfortaa" panose="020F0603070200060003" pitchFamily="34" charset="0"/>
                <a:hlinkClick r:id="rId9"/>
              </a:rPr>
              <a:t>article published</a:t>
            </a:r>
            <a:endParaRPr lang="en-US" sz="4000" b="1" dirty="0">
              <a:latin typeface="Comfortaa" panose="020F0603070200060003" pitchFamily="34" charset="0"/>
            </a:endParaRPr>
          </a:p>
        </p:txBody>
      </p:sp>
      <p:sp>
        <p:nvSpPr>
          <p:cNvPr id="45" name="Rectangle 44"/>
          <p:cNvSpPr/>
          <p:nvPr/>
        </p:nvSpPr>
        <p:spPr>
          <a:xfrm>
            <a:off x="392567" y="4010025"/>
            <a:ext cx="3236004" cy="2768602"/>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latin typeface="Comfortaa" panose="020F0603070200060003" pitchFamily="34" charset="0"/>
                <a:hlinkClick r:id="rId10"/>
              </a:rPr>
              <a:t>article </a:t>
            </a:r>
          </a:p>
          <a:p>
            <a:pPr algn="ctr"/>
            <a:r>
              <a:rPr lang="en-US" sz="4000" b="1" dirty="0" smtClean="0">
                <a:latin typeface="Comfortaa" panose="020F0603070200060003" pitchFamily="34" charset="0"/>
                <a:hlinkClick r:id="rId10"/>
              </a:rPr>
              <a:t>finished</a:t>
            </a:r>
            <a:endParaRPr lang="en-US" sz="4000" b="1" dirty="0">
              <a:latin typeface="Comfortaa" panose="020F0603070200060003" pitchFamily="34" charset="0"/>
            </a:endParaRPr>
          </a:p>
        </p:txBody>
      </p:sp>
      <p:sp>
        <p:nvSpPr>
          <p:cNvPr id="46" name="Rectangle 45"/>
          <p:cNvSpPr/>
          <p:nvPr/>
        </p:nvSpPr>
        <p:spPr>
          <a:xfrm>
            <a:off x="3628572" y="1422398"/>
            <a:ext cx="3289076" cy="2765428"/>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latin typeface="Comfortaa" panose="020F0603070200060003" pitchFamily="34" charset="0"/>
                <a:hlinkClick r:id="rId11"/>
              </a:rPr>
              <a:t>SET1.0</a:t>
            </a:r>
          </a:p>
          <a:p>
            <a:pPr algn="ctr"/>
            <a:r>
              <a:rPr lang="en-US" sz="4000" b="1" dirty="0" smtClean="0">
                <a:solidFill>
                  <a:schemeClr val="tx1"/>
                </a:solidFill>
                <a:latin typeface="Comfortaa" panose="020F0603070200060003" pitchFamily="34" charset="0"/>
                <a:hlinkClick r:id="rId11"/>
              </a:rPr>
              <a:t>model published</a:t>
            </a:r>
            <a:endParaRPr lang="en-US" sz="4000" b="1" dirty="0">
              <a:solidFill>
                <a:schemeClr val="tx1"/>
              </a:solidFill>
              <a:latin typeface="Comfortaa" panose="020F0603070200060003" pitchFamily="34" charset="0"/>
            </a:endParaRPr>
          </a:p>
        </p:txBody>
      </p:sp>
      <p:sp>
        <p:nvSpPr>
          <p:cNvPr id="47" name="Rectangle 46"/>
          <p:cNvSpPr/>
          <p:nvPr/>
        </p:nvSpPr>
        <p:spPr>
          <a:xfrm>
            <a:off x="3628572" y="4010025"/>
            <a:ext cx="3289076" cy="2778480"/>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latin typeface="Comfortaa" panose="020F0603070200060003" pitchFamily="34" charset="0"/>
                <a:hlinkClick r:id="rId12"/>
              </a:rPr>
              <a:t>SET2.0</a:t>
            </a:r>
          </a:p>
          <a:p>
            <a:pPr algn="ctr"/>
            <a:r>
              <a:rPr lang="en-US" sz="4000" b="1" dirty="0" smtClean="0">
                <a:latin typeface="Comfortaa" panose="020F0603070200060003" pitchFamily="34" charset="0"/>
                <a:hlinkClick r:id="rId12"/>
              </a:rPr>
              <a:t>model published</a:t>
            </a:r>
            <a:endParaRPr lang="en-US" sz="4000" b="1" dirty="0">
              <a:latin typeface="Comfortaa" panose="020F0603070200060003" pitchFamily="34" charset="0"/>
            </a:endParaRPr>
          </a:p>
        </p:txBody>
      </p:sp>
      <p:sp>
        <p:nvSpPr>
          <p:cNvPr id="48" name="Rectangle 47"/>
          <p:cNvSpPr/>
          <p:nvPr/>
        </p:nvSpPr>
        <p:spPr>
          <a:xfrm>
            <a:off x="7009495" y="1600199"/>
            <a:ext cx="1955800" cy="1441452"/>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mfortaa" panose="020F0603070200060003" pitchFamily="34" charset="0"/>
                <a:hlinkClick r:id="rId13"/>
              </a:rPr>
              <a:t>w</a:t>
            </a:r>
            <a:r>
              <a:rPr lang="en-US" sz="3200" b="1" dirty="0" smtClean="0">
                <a:latin typeface="Comfortaa" panose="020F0603070200060003" pitchFamily="34" charset="0"/>
                <a:hlinkClick r:id="rId13"/>
              </a:rPr>
              <a:t>ebsite</a:t>
            </a:r>
            <a:endParaRPr lang="en-US" sz="3200" b="1" dirty="0" smtClean="0">
              <a:latin typeface="Comfortaa" panose="020F0603070200060003" pitchFamily="34" charset="0"/>
            </a:endParaRPr>
          </a:p>
          <a:p>
            <a:pPr algn="ctr"/>
            <a:r>
              <a:rPr lang="en-US" sz="3200" b="1" dirty="0" smtClean="0">
                <a:latin typeface="Comfortaa" panose="020F0603070200060003" pitchFamily="34" charset="0"/>
              </a:rPr>
              <a:t>d3.js</a:t>
            </a:r>
            <a:endParaRPr lang="en-US" sz="3200" b="1" dirty="0">
              <a:latin typeface="Comfortaa" panose="020F0603070200060003" pitchFamily="34" charset="0"/>
            </a:endParaRPr>
          </a:p>
        </p:txBody>
      </p:sp>
      <p:sp>
        <p:nvSpPr>
          <p:cNvPr id="49" name="Rectangle 48"/>
          <p:cNvSpPr/>
          <p:nvPr/>
        </p:nvSpPr>
        <p:spPr>
          <a:xfrm>
            <a:off x="7009495" y="3378200"/>
            <a:ext cx="1955800" cy="1441452"/>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omfortaa" panose="020F0603070200060003" pitchFamily="34" charset="0"/>
                <a:hlinkClick r:id="rId14"/>
              </a:rPr>
              <a:t>w</a:t>
            </a:r>
            <a:r>
              <a:rPr lang="en-US" sz="3200" b="1" dirty="0" smtClean="0">
                <a:latin typeface="Comfortaa" panose="020F0603070200060003" pitchFamily="34" charset="0"/>
                <a:hlinkClick r:id="rId14"/>
              </a:rPr>
              <a:t>ebsite</a:t>
            </a:r>
            <a:endParaRPr lang="en-US" sz="3200" b="1" dirty="0" smtClean="0">
              <a:latin typeface="Comfortaa" panose="020F0603070200060003" pitchFamily="34" charset="0"/>
            </a:endParaRPr>
          </a:p>
          <a:p>
            <a:pPr algn="ctr"/>
            <a:r>
              <a:rPr lang="en-US" sz="3200" b="1" dirty="0" smtClean="0">
                <a:latin typeface="Comfortaa" panose="020F0603070200060003" pitchFamily="34" charset="0"/>
              </a:rPr>
              <a:t>d3.js</a:t>
            </a:r>
            <a:endParaRPr lang="en-US" sz="3200" b="1" dirty="0">
              <a:latin typeface="Comfortaa" panose="020F0603070200060003" pitchFamily="34" charset="0"/>
            </a:endParaRPr>
          </a:p>
        </p:txBody>
      </p:sp>
      <p:sp>
        <p:nvSpPr>
          <p:cNvPr id="50" name="Rectangle 49"/>
          <p:cNvSpPr/>
          <p:nvPr/>
        </p:nvSpPr>
        <p:spPr>
          <a:xfrm>
            <a:off x="7009495" y="5148211"/>
            <a:ext cx="1955800" cy="1455966"/>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mfortaa" panose="020F0603070200060003" pitchFamily="34" charset="0"/>
              </a:rPr>
              <a:t>article</a:t>
            </a:r>
          </a:p>
          <a:p>
            <a:pPr algn="ctr"/>
            <a:r>
              <a:rPr lang="en-US" sz="3200" b="1" dirty="0" smtClean="0">
                <a:latin typeface="Comfortaa" panose="020F0603070200060003" pitchFamily="34" charset="0"/>
              </a:rPr>
              <a:t>almost</a:t>
            </a:r>
          </a:p>
          <a:p>
            <a:pPr algn="ctr"/>
            <a:r>
              <a:rPr lang="en-US" sz="3200" b="1" dirty="0" smtClean="0">
                <a:latin typeface="Comfortaa" panose="020F0603070200060003" pitchFamily="34" charset="0"/>
              </a:rPr>
              <a:t>finished</a:t>
            </a:r>
            <a:endParaRPr lang="en-US" sz="3200" b="1" dirty="0">
              <a:latin typeface="Comfortaa" panose="020F0603070200060003" pitchFamily="34" charset="0"/>
            </a:endParaRPr>
          </a:p>
        </p:txBody>
      </p:sp>
      <p:sp>
        <p:nvSpPr>
          <p:cNvPr id="51" name="Rectangle 50"/>
          <p:cNvSpPr/>
          <p:nvPr/>
        </p:nvSpPr>
        <p:spPr>
          <a:xfrm>
            <a:off x="9331780" y="1600198"/>
            <a:ext cx="2642506" cy="4997451"/>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smtClean="0">
                <a:latin typeface="Comfortaa" panose="020F0603070200060003" pitchFamily="34" charset="0"/>
              </a:rPr>
              <a:t>Data parsers written in </a:t>
            </a:r>
            <a:r>
              <a:rPr lang="en-US" sz="2200" b="1" dirty="0" smtClean="0">
                <a:latin typeface="Comfortaa" panose="020F0603070200060003" pitchFamily="34" charset="0"/>
              </a:rPr>
              <a:t>Python + pandas </a:t>
            </a:r>
            <a:r>
              <a:rPr lang="en-US" sz="2200" dirty="0" smtClean="0">
                <a:latin typeface="Comfortaa" panose="020F0603070200060003" pitchFamily="34" charset="0"/>
              </a:rPr>
              <a:t>for </a:t>
            </a:r>
            <a:r>
              <a:rPr lang="en-US" sz="2200" b="1" dirty="0" smtClean="0">
                <a:latin typeface="Comfortaa" panose="020F0603070200060003" pitchFamily="34" charset="0"/>
              </a:rPr>
              <a:t>API</a:t>
            </a:r>
            <a:r>
              <a:rPr lang="en-US" sz="2200" dirty="0" smtClean="0">
                <a:latin typeface="Comfortaa" panose="020F0603070200060003" pitchFamily="34" charset="0"/>
              </a:rPr>
              <a:t>s:</a:t>
            </a:r>
          </a:p>
          <a:p>
            <a:pPr marL="342900" indent="-342900">
              <a:buFont typeface="Arial" panose="020B0604020202020204" pitchFamily="34" charset="0"/>
              <a:buChar char="•"/>
            </a:pPr>
            <a:endParaRPr lang="en-US" sz="2200" dirty="0" smtClean="0">
              <a:latin typeface="Comfortaa" panose="020F0603070200060003" pitchFamily="34" charset="0"/>
            </a:endParaRPr>
          </a:p>
          <a:p>
            <a:pPr marL="342900" indent="-342900">
              <a:buFont typeface="Arial" panose="020B0604020202020204" pitchFamily="34" charset="0"/>
              <a:buChar char="•"/>
            </a:pPr>
            <a:r>
              <a:rPr lang="en-US" sz="2200" b="1" dirty="0" smtClean="0">
                <a:latin typeface="Comfortaa" panose="020F0603070200060003" pitchFamily="34" charset="0"/>
              </a:rPr>
              <a:t>FAOSTAT</a:t>
            </a:r>
          </a:p>
          <a:p>
            <a:pPr marL="342900" indent="-342900">
              <a:buFont typeface="Arial" panose="020B0604020202020204" pitchFamily="34" charset="0"/>
              <a:buChar char="•"/>
            </a:pPr>
            <a:r>
              <a:rPr lang="en-US" sz="2200" b="1" dirty="0" smtClean="0">
                <a:latin typeface="Comfortaa" panose="020F0603070200060003" pitchFamily="34" charset="0"/>
              </a:rPr>
              <a:t>World Bank WDI</a:t>
            </a:r>
          </a:p>
          <a:p>
            <a:pPr marL="342900" indent="-342900">
              <a:buFont typeface="Arial" panose="020B0604020202020204" pitchFamily="34" charset="0"/>
              <a:buChar char="•"/>
            </a:pPr>
            <a:r>
              <a:rPr lang="en-US" sz="2200" b="1" dirty="0" smtClean="0">
                <a:latin typeface="Comfortaa" panose="020F0603070200060003" pitchFamily="34" charset="0"/>
              </a:rPr>
              <a:t>UN COMTRADE</a:t>
            </a:r>
          </a:p>
          <a:p>
            <a:pPr marL="342900" indent="-342900">
              <a:buFont typeface="Arial" panose="020B0604020202020204" pitchFamily="34" charset="0"/>
              <a:buChar char="•"/>
            </a:pPr>
            <a:r>
              <a:rPr lang="en-US" sz="2200" b="1" dirty="0" smtClean="0">
                <a:latin typeface="Comfortaa" panose="020F0603070200060003" pitchFamily="34" charset="0"/>
              </a:rPr>
              <a:t>UNFCCC</a:t>
            </a:r>
          </a:p>
          <a:p>
            <a:pPr marL="342900" indent="-342900">
              <a:buFont typeface="Arial" panose="020B0604020202020204" pitchFamily="34" charset="0"/>
              <a:buChar char="•"/>
            </a:pPr>
            <a:r>
              <a:rPr lang="en-US" sz="2200" b="1" dirty="0" smtClean="0">
                <a:latin typeface="Comfortaa" panose="020F0603070200060003" pitchFamily="34" charset="0"/>
              </a:rPr>
              <a:t>EIA</a:t>
            </a:r>
          </a:p>
          <a:p>
            <a:pPr marL="342900" indent="-342900">
              <a:buFont typeface="Arial" panose="020B0604020202020204" pitchFamily="34" charset="0"/>
              <a:buChar char="•"/>
            </a:pPr>
            <a:r>
              <a:rPr lang="en-US" sz="2200" b="1" dirty="0" smtClean="0">
                <a:latin typeface="Comfortaa" panose="020F0603070200060003" pitchFamily="34" charset="0"/>
              </a:rPr>
              <a:t>BP</a:t>
            </a:r>
          </a:p>
          <a:p>
            <a:pPr marL="342900" indent="-342900">
              <a:buFont typeface="Arial" panose="020B0604020202020204" pitchFamily="34" charset="0"/>
              <a:buChar char="•"/>
            </a:pPr>
            <a:endParaRPr lang="en-US" sz="2200" dirty="0">
              <a:latin typeface="Comfortaa" panose="020F0603070200060003" pitchFamily="34" charset="0"/>
            </a:endParaRPr>
          </a:p>
          <a:p>
            <a:r>
              <a:rPr lang="en-US" sz="2200" dirty="0" smtClean="0">
                <a:latin typeface="Comfortaa" panose="020F0603070200060003" pitchFamily="34" charset="0"/>
              </a:rPr>
              <a:t>Models written in </a:t>
            </a:r>
            <a:r>
              <a:rPr lang="en-US" sz="2200" b="1" dirty="0" smtClean="0">
                <a:latin typeface="Comfortaa" panose="020F0603070200060003" pitchFamily="34" charset="0"/>
              </a:rPr>
              <a:t>AnyLogic + JAVA</a:t>
            </a:r>
            <a:r>
              <a:rPr lang="en-US" sz="2200" dirty="0" smtClean="0">
                <a:latin typeface="Comfortaa" panose="020F0603070200060003" pitchFamily="34" charset="0"/>
              </a:rPr>
              <a:t>:</a:t>
            </a:r>
          </a:p>
          <a:p>
            <a:pPr marL="342900" indent="-342900">
              <a:buFont typeface="Arial" panose="020B0604020202020204" pitchFamily="34" charset="0"/>
              <a:buChar char="•"/>
            </a:pPr>
            <a:r>
              <a:rPr lang="en-US" sz="2200" dirty="0" smtClean="0">
                <a:latin typeface="Comfortaa" panose="020F0603070200060003" pitchFamily="34" charset="0"/>
              </a:rPr>
              <a:t>SET1.0</a:t>
            </a:r>
          </a:p>
          <a:p>
            <a:pPr marL="342900" indent="-342900">
              <a:buFont typeface="Arial" panose="020B0604020202020204" pitchFamily="34" charset="0"/>
              <a:buChar char="•"/>
            </a:pPr>
            <a:r>
              <a:rPr lang="en-US" sz="2200" dirty="0" smtClean="0">
                <a:latin typeface="Comfortaa" panose="020F0603070200060003" pitchFamily="34" charset="0"/>
              </a:rPr>
              <a:t>SET2.0</a:t>
            </a:r>
            <a:endParaRPr lang="en-US" sz="2200" dirty="0">
              <a:latin typeface="Comfortaa" panose="020F0603070200060003" pitchFamily="34" charset="0"/>
            </a:endParaRPr>
          </a:p>
        </p:txBody>
      </p:sp>
      <p:sp>
        <p:nvSpPr>
          <p:cNvPr id="19" name="Rectangle 18"/>
          <p:cNvSpPr/>
          <p:nvPr/>
        </p:nvSpPr>
        <p:spPr>
          <a:xfrm>
            <a:off x="3748766" y="1577498"/>
            <a:ext cx="3022149" cy="244858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Comfortaa" panose="020F0603070200060003" pitchFamily="34" charset="0"/>
              </a:rPr>
              <a:t>m</a:t>
            </a:r>
            <a:r>
              <a:rPr lang="en-US" sz="2400" b="1" dirty="0" smtClean="0">
                <a:latin typeface="Comfortaa" panose="020F0603070200060003" pitchFamily="34" charset="0"/>
              </a:rPr>
              <a:t>odel of </a:t>
            </a:r>
          </a:p>
          <a:p>
            <a:pPr algn="ctr"/>
            <a:r>
              <a:rPr lang="en-US" sz="2400" b="1" dirty="0" smtClean="0">
                <a:latin typeface="Comfortaa" panose="020F0603070200060003" pitchFamily="34" charset="0"/>
              </a:rPr>
              <a:t>the month on </a:t>
            </a:r>
            <a:r>
              <a:rPr lang="en-US" sz="2400" b="1" dirty="0" smtClean="0">
                <a:latin typeface="Comfortaa" panose="020F0603070200060003" pitchFamily="34" charset="0"/>
                <a:hlinkClick r:id="rId15"/>
              </a:rPr>
              <a:t>runthemodel.com</a:t>
            </a:r>
            <a:r>
              <a:rPr lang="en-US" sz="2400" b="1" dirty="0" smtClean="0">
                <a:latin typeface="Comfortaa" panose="020F0603070200060003" pitchFamily="34" charset="0"/>
              </a:rPr>
              <a:t> </a:t>
            </a:r>
          </a:p>
          <a:p>
            <a:pPr algn="ctr"/>
            <a:r>
              <a:rPr lang="en-US" sz="2400" b="1" dirty="0" smtClean="0">
                <a:latin typeface="Comfortaa" panose="020F0603070200060003" pitchFamily="34" charset="0"/>
              </a:rPr>
              <a:t>in June 2014</a:t>
            </a:r>
          </a:p>
          <a:p>
            <a:pPr algn="ctr"/>
            <a:endParaRPr lang="en-US" sz="2400" b="1" dirty="0" smtClean="0">
              <a:latin typeface="Comfortaa" panose="020F0603070200060003" pitchFamily="34" charset="0"/>
            </a:endParaRPr>
          </a:p>
          <a:p>
            <a:pPr algn="ctr"/>
            <a:r>
              <a:rPr lang="en-US" sz="3200" b="1" dirty="0" smtClean="0">
                <a:latin typeface="Comfortaa" panose="020F0603070200060003" pitchFamily="34" charset="0"/>
              </a:rPr>
              <a:t>1771 runs</a:t>
            </a:r>
            <a:endParaRPr lang="en-US" sz="3200" b="1" dirty="0">
              <a:latin typeface="Comfortaa" panose="020F0603070200060003" pitchFamily="34" charset="0"/>
            </a:endParaRPr>
          </a:p>
        </p:txBody>
      </p:sp>
      <p:sp>
        <p:nvSpPr>
          <p:cNvPr id="18" name="Rectangle 17"/>
          <p:cNvSpPr/>
          <p:nvPr/>
        </p:nvSpPr>
        <p:spPr>
          <a:xfrm>
            <a:off x="2654103" y="1026610"/>
            <a:ext cx="9411287" cy="379729"/>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200" dirty="0">
                <a:latin typeface="Comfortaa" panose="020F0603070200060003" pitchFamily="34" charset="0"/>
              </a:rPr>
              <a:t>m</a:t>
            </a:r>
            <a:r>
              <a:rPr lang="en-US" sz="2200" dirty="0" smtClean="0">
                <a:latin typeface="Comfortaa" panose="020F0603070200060003" pitchFamily="34" charset="0"/>
              </a:rPr>
              <a:t>ost of the preparations have been done to conduct the analysis</a:t>
            </a:r>
            <a:endParaRPr lang="en-US" sz="2200" dirty="0">
              <a:latin typeface="Comfortaa" panose="020F0603070200060003" pitchFamily="34" charset="0"/>
            </a:endParaRPr>
          </a:p>
        </p:txBody>
      </p:sp>
      <p:sp>
        <p:nvSpPr>
          <p:cNvPr id="22" name="Rectangle 21"/>
          <p:cNvSpPr/>
          <p:nvPr/>
        </p:nvSpPr>
        <p:spPr>
          <a:xfrm>
            <a:off x="9331780" y="2832385"/>
            <a:ext cx="2642506" cy="3946242"/>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mfortaa" panose="020F0603070200060003" pitchFamily="34" charset="0"/>
              </a:rPr>
              <a:t>9000 lines</a:t>
            </a:r>
          </a:p>
          <a:p>
            <a:pPr algn="ctr"/>
            <a:endParaRPr lang="en-US" sz="3200" b="1" dirty="0" smtClean="0">
              <a:latin typeface="Comfortaa" panose="020F0603070200060003" pitchFamily="34" charset="0"/>
            </a:endParaRPr>
          </a:p>
          <a:p>
            <a:pPr algn="ctr"/>
            <a:r>
              <a:rPr lang="en-US" sz="3200" b="1" dirty="0" smtClean="0">
                <a:latin typeface="Comfortaa" panose="020F0603070200060003" pitchFamily="34" charset="0"/>
              </a:rPr>
              <a:t>16500 lines</a:t>
            </a:r>
          </a:p>
          <a:p>
            <a:pPr algn="ctr"/>
            <a:endParaRPr lang="en-US" sz="3200" b="1" dirty="0">
              <a:latin typeface="Comfortaa" panose="020F0603070200060003" pitchFamily="34" charset="0"/>
            </a:endParaRPr>
          </a:p>
          <a:p>
            <a:pPr algn="ctr"/>
            <a:endParaRPr lang="en-US" sz="3200" b="1" dirty="0" smtClean="0">
              <a:latin typeface="Comfortaa" panose="020F0603070200060003" pitchFamily="34" charset="0"/>
            </a:endParaRPr>
          </a:p>
          <a:p>
            <a:pPr algn="ctr"/>
            <a:endParaRPr lang="en-US" sz="3200" b="1" dirty="0">
              <a:latin typeface="Comfortaa" panose="020F0603070200060003" pitchFamily="34" charset="0"/>
            </a:endParaRPr>
          </a:p>
          <a:p>
            <a:pPr algn="ctr"/>
            <a:r>
              <a:rPr lang="en-US" sz="3200" b="1" dirty="0" smtClean="0">
                <a:latin typeface="Comfortaa" panose="020F0603070200060003" pitchFamily="34" charset="0"/>
              </a:rPr>
              <a:t>31000 lines</a:t>
            </a:r>
            <a:endParaRPr lang="en-US" sz="3200" b="1" dirty="0">
              <a:latin typeface="Comfortaa" panose="020F0603070200060003" pitchFamily="34" charset="0"/>
            </a:endParaRPr>
          </a:p>
        </p:txBody>
      </p:sp>
    </p:spTree>
    <p:extLst>
      <p:ext uri="{BB962C8B-B14F-4D97-AF65-F5344CB8AC3E}">
        <p14:creationId xmlns:p14="http://schemas.microsoft.com/office/powerpoint/2010/main" val="16380479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51" grpId="0" animBg="1"/>
      <p:bldP spid="19" grpId="0" animBg="1"/>
      <p:bldP spid="18"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 the principles outlined by Sgouridis, Csala (2014) using open data from EIA, BP, UNSD</a:t>
            </a:r>
            <a:endParaRPr lang="en-US" sz="1000" dirty="0">
              <a:latin typeface="Comfortaa" panose="020F0603070200060003" pitchFamily="34" charset="0"/>
            </a:endParaRPr>
          </a:p>
        </p:txBody>
      </p:sp>
      <p:pic>
        <p:nvPicPr>
          <p:cNvPr id="4" name="Picture 3"/>
          <p:cNvPicPr>
            <a:picLocks noChangeAspect="1"/>
          </p:cNvPicPr>
          <p:nvPr/>
        </p:nvPicPr>
        <p:blipFill>
          <a:blip r:embed="rId3"/>
          <a:stretch>
            <a:fillRect/>
          </a:stretch>
        </p:blipFill>
        <p:spPr>
          <a:xfrm>
            <a:off x="164123" y="1649580"/>
            <a:ext cx="11863754" cy="3326612"/>
          </a:xfrm>
          <a:prstGeom prst="rect">
            <a:avLst/>
          </a:prstGeom>
        </p:spPr>
      </p:pic>
      <p:sp>
        <p:nvSpPr>
          <p:cNvPr id="10"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a:t>
            </a:r>
            <a:r>
              <a:rPr lang="en-US" sz="1000" dirty="0" err="1" smtClean="0">
                <a:latin typeface="Comfortaa" panose="020F0603070200060003" pitchFamily="34" charset="0"/>
              </a:rPr>
              <a:t>Bardi</a:t>
            </a:r>
            <a:r>
              <a:rPr lang="en-US" sz="1000" dirty="0" smtClean="0">
                <a:latin typeface="Comfortaa" panose="020F0603070200060003" pitchFamily="34" charset="0"/>
              </a:rPr>
              <a:t>, Csala (expected 2015)</a:t>
            </a:r>
          </a:p>
        </p:txBody>
      </p:sp>
      <p:sp>
        <p:nvSpPr>
          <p:cNvPr id="6" name="Subtitle 2"/>
          <p:cNvSpPr txBox="1">
            <a:spLocks/>
          </p:cNvSpPr>
          <p:nvPr/>
        </p:nvSpPr>
        <p:spPr>
          <a:xfrm>
            <a:off x="391886" y="5367928"/>
            <a:ext cx="12192000" cy="5776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b="1" dirty="0" smtClean="0">
                <a:latin typeface="Comfortaa" panose="020F0603070200060003" pitchFamily="34" charset="0"/>
              </a:rPr>
              <a:t> Emissions </a:t>
            </a:r>
            <a:r>
              <a:rPr lang="en-US" b="1" dirty="0" smtClean="0">
                <a:solidFill>
                  <a:srgbClr val="92D050"/>
                </a:solidFill>
                <a:latin typeface="Comfortaa" panose="020F0603070200060003" pitchFamily="34" charset="0"/>
              </a:rPr>
              <a:t>√</a:t>
            </a:r>
            <a:r>
              <a:rPr lang="en-US" b="1" dirty="0" smtClean="0">
                <a:latin typeface="Comfortaa" panose="020F0603070200060003" pitchFamily="34" charset="0"/>
              </a:rPr>
              <a:t>  Carrying capacity </a:t>
            </a:r>
            <a:r>
              <a:rPr lang="en-US" b="1" dirty="0" smtClean="0">
                <a:solidFill>
                  <a:srgbClr val="92D050"/>
                </a:solidFill>
                <a:latin typeface="Comfortaa" panose="020F0603070200060003" pitchFamily="34" charset="0"/>
              </a:rPr>
              <a:t>√</a:t>
            </a:r>
            <a:r>
              <a:rPr lang="en-US" b="1" dirty="0" smtClean="0">
                <a:latin typeface="Comfortaa" panose="020F0603070200060003" pitchFamily="34" charset="0"/>
              </a:rPr>
              <a:t>   Societal needs </a:t>
            </a:r>
            <a:r>
              <a:rPr lang="en-US" b="1" dirty="0" smtClean="0">
                <a:solidFill>
                  <a:srgbClr val="92D050"/>
                </a:solidFill>
                <a:latin typeface="Comfortaa" panose="020F0603070200060003" pitchFamily="34" charset="0"/>
              </a:rPr>
              <a:t>√</a:t>
            </a:r>
            <a:r>
              <a:rPr lang="en-US" b="1" dirty="0" smtClean="0">
                <a:latin typeface="Comfortaa" panose="020F0603070200060003" pitchFamily="34" charset="0"/>
              </a:rPr>
              <a:t>   Investment </a:t>
            </a:r>
            <a:r>
              <a:rPr lang="en-US" b="1" dirty="0" smtClean="0">
                <a:solidFill>
                  <a:srgbClr val="92D050"/>
                </a:solidFill>
                <a:latin typeface="Comfortaa" panose="020F0603070200060003" pitchFamily="34" charset="0"/>
              </a:rPr>
              <a:t>√</a:t>
            </a:r>
            <a:r>
              <a:rPr lang="en-US" b="1" dirty="0" smtClean="0">
                <a:latin typeface="Comfortaa" panose="020F0603070200060003" pitchFamily="34" charset="0"/>
              </a:rPr>
              <a:t>   Commitment </a:t>
            </a:r>
            <a:r>
              <a:rPr lang="en-US" b="1" dirty="0">
                <a:solidFill>
                  <a:srgbClr val="92D050"/>
                </a:solidFill>
                <a:latin typeface="Comfortaa" panose="020F0603070200060003" pitchFamily="34" charset="0"/>
              </a:rPr>
              <a:t>√</a:t>
            </a:r>
            <a:r>
              <a:rPr lang="en-US" b="1" dirty="0" smtClean="0">
                <a:solidFill>
                  <a:srgbClr val="92D050"/>
                </a:solidFill>
                <a:latin typeface="Comfortaa" panose="020F0603070200060003" pitchFamily="34" charset="0"/>
              </a:rPr>
              <a:t> </a:t>
            </a:r>
            <a:endParaRPr lang="en-US" b="1" dirty="0">
              <a:solidFill>
                <a:srgbClr val="92D050"/>
              </a:solidFill>
              <a:latin typeface="Comfortaa" panose="020F0603070200060003" pitchFamily="34" charset="0"/>
            </a:endParaRPr>
          </a:p>
        </p:txBody>
      </p:sp>
    </p:spTree>
    <p:extLst>
      <p:ext uri="{BB962C8B-B14F-4D97-AF65-F5344CB8AC3E}">
        <p14:creationId xmlns:p14="http://schemas.microsoft.com/office/powerpoint/2010/main" val="149822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76400" y="1972199"/>
            <a:ext cx="8458200" cy="120280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cap="none" dirty="0" smtClean="0">
                <a:latin typeface="Comfortaa" panose="020F0603070200060003" pitchFamily="34" charset="0"/>
              </a:rPr>
              <a:t>20 trillion </a:t>
            </a:r>
            <a:r>
              <a:rPr lang="en-US" cap="none" dirty="0" smtClean="0">
                <a:solidFill>
                  <a:srgbClr val="92D050"/>
                </a:solidFill>
                <a:latin typeface="Comfortaa" panose="020F0603070200060003" pitchFamily="34" charset="0"/>
              </a:rPr>
              <a:t>green</a:t>
            </a:r>
            <a:r>
              <a:rPr lang="en-US" cap="none" dirty="0" smtClean="0">
                <a:latin typeface="Comfortaa" panose="020F0603070200060003" pitchFamily="34" charset="0"/>
              </a:rPr>
              <a:t> watts</a:t>
            </a:r>
            <a:endParaRPr lang="en-US" cap="none" dirty="0">
              <a:latin typeface="Comfortaa" panose="020F0603070200060003" pitchFamily="34" charset="0"/>
            </a:endParaRPr>
          </a:p>
        </p:txBody>
      </p:sp>
    </p:spTree>
    <p:extLst>
      <p:ext uri="{BB962C8B-B14F-4D97-AF65-F5344CB8AC3E}">
        <p14:creationId xmlns:p14="http://schemas.microsoft.com/office/powerpoint/2010/main" val="1261002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 the principles outlined by Sgouridis, Csala (2014) using open data from EIA, BP, UNSD</a:t>
            </a:r>
            <a:endParaRPr lang="en-US" sz="1000" dirty="0">
              <a:latin typeface="Comfortaa" panose="020F0603070200060003" pitchFamily="34" charset="0"/>
            </a:endParaRPr>
          </a:p>
        </p:txBody>
      </p:sp>
      <p:sp>
        <p:nvSpPr>
          <p:cNvPr id="6"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a:t>
            </a:r>
            <a:r>
              <a:rPr lang="en-US" sz="1000" dirty="0" err="1" smtClean="0">
                <a:latin typeface="Comfortaa" panose="020F0603070200060003" pitchFamily="34" charset="0"/>
              </a:rPr>
              <a:t>Bardi</a:t>
            </a:r>
            <a:r>
              <a:rPr lang="en-US" sz="1000" dirty="0" smtClean="0">
                <a:latin typeface="Comfortaa" panose="020F0603070200060003" pitchFamily="34" charset="0"/>
              </a:rPr>
              <a:t>, Csala (expected 2015)</a:t>
            </a:r>
          </a:p>
        </p:txBody>
      </p:sp>
      <p:sp>
        <p:nvSpPr>
          <p:cNvPr id="7" name="Rectangle 6"/>
          <p:cNvSpPr/>
          <p:nvPr/>
        </p:nvSpPr>
        <p:spPr>
          <a:xfrm>
            <a:off x="4431323" y="548639"/>
            <a:ext cx="7624690" cy="586205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p:cNvSpPr txBox="1">
            <a:spLocks/>
          </p:cNvSpPr>
          <p:nvPr/>
        </p:nvSpPr>
        <p:spPr>
          <a:xfrm>
            <a:off x="243169" y="1748246"/>
            <a:ext cx="3995896"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30000"/>
              </a:lnSpc>
            </a:pPr>
            <a:r>
              <a:rPr lang="en-US" b="1" dirty="0" smtClean="0">
                <a:latin typeface="Comfortaa" panose="020F0603070200060003" pitchFamily="34" charset="0"/>
              </a:rPr>
              <a:t>majority of additional capacity needs to be added before 2040</a:t>
            </a:r>
          </a:p>
          <a:p>
            <a:pPr>
              <a:lnSpc>
                <a:spcPct val="130000"/>
              </a:lnSpc>
            </a:pPr>
            <a:endParaRPr lang="en-US" b="1" dirty="0" smtClean="0">
              <a:latin typeface="Comfortaa" panose="020F0603070200060003" pitchFamily="34" charset="0"/>
            </a:endParaRPr>
          </a:p>
          <a:p>
            <a:pPr>
              <a:lnSpc>
                <a:spcPct val="130000"/>
              </a:lnSpc>
            </a:pPr>
            <a:r>
              <a:rPr lang="en-US" b="1" dirty="0" smtClean="0">
                <a:latin typeface="Comfortaa" panose="020F0603070200060003" pitchFamily="34" charset="0"/>
              </a:rPr>
              <a:t>this holds even with very small final demand </a:t>
            </a:r>
          </a:p>
          <a:p>
            <a:pPr>
              <a:lnSpc>
                <a:spcPct val="130000"/>
              </a:lnSpc>
            </a:pPr>
            <a:endParaRPr lang="en-US" b="1" dirty="0">
              <a:latin typeface="Comfortaa" panose="020F0603070200060003" pitchFamily="34" charset="0"/>
            </a:endParaRPr>
          </a:p>
          <a:p>
            <a:pPr>
              <a:lnSpc>
                <a:spcPct val="130000"/>
              </a:lnSpc>
            </a:pPr>
            <a:r>
              <a:rPr lang="en-US" b="1" dirty="0" smtClean="0">
                <a:latin typeface="Comfortaa" panose="020F0603070200060003" pitchFamily="34" charset="0"/>
              </a:rPr>
              <a:t>transition speed critical</a:t>
            </a:r>
          </a:p>
        </p:txBody>
      </p:sp>
    </p:spTree>
    <p:extLst>
      <p:ext uri="{BB962C8B-B14F-4D97-AF65-F5344CB8AC3E}">
        <p14:creationId xmlns:p14="http://schemas.microsoft.com/office/powerpoint/2010/main" val="131117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 the principles outlined by Sgouridis, Csala (2014) using open data from EIA, BP, UNSD</a:t>
            </a:r>
            <a:endParaRPr lang="en-US" sz="1000" dirty="0">
              <a:latin typeface="Comfortaa" panose="020F0603070200060003" pitchFamily="34" charset="0"/>
            </a:endParaRPr>
          </a:p>
        </p:txBody>
      </p:sp>
      <p:sp>
        <p:nvSpPr>
          <p:cNvPr id="6"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a:t>
            </a:r>
            <a:r>
              <a:rPr lang="en-US" sz="1000" dirty="0" err="1" smtClean="0">
                <a:latin typeface="Comfortaa" panose="020F0603070200060003" pitchFamily="34" charset="0"/>
              </a:rPr>
              <a:t>Bardi</a:t>
            </a:r>
            <a:r>
              <a:rPr lang="en-US" sz="1000" dirty="0" smtClean="0">
                <a:latin typeface="Comfortaa" panose="020F0603070200060003" pitchFamily="34" charset="0"/>
              </a:rPr>
              <a:t>, Csala (expected 2015)</a:t>
            </a:r>
          </a:p>
        </p:txBody>
      </p:sp>
      <p:sp>
        <p:nvSpPr>
          <p:cNvPr id="7" name="Rectangle 6"/>
          <p:cNvSpPr/>
          <p:nvPr/>
        </p:nvSpPr>
        <p:spPr>
          <a:xfrm>
            <a:off x="4431323" y="548639"/>
            <a:ext cx="7624690" cy="586205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p:cNvSpPr txBox="1">
            <a:spLocks/>
          </p:cNvSpPr>
          <p:nvPr/>
        </p:nvSpPr>
        <p:spPr>
          <a:xfrm>
            <a:off x="243169" y="1748246"/>
            <a:ext cx="3995896"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30000"/>
              </a:lnSpc>
            </a:pPr>
            <a:r>
              <a:rPr lang="en-US" b="1" dirty="0" smtClean="0">
                <a:latin typeface="Comfortaa" panose="020F0603070200060003" pitchFamily="34" charset="0"/>
              </a:rPr>
              <a:t>surprisingly small sensitivity to EROEI</a:t>
            </a:r>
          </a:p>
          <a:p>
            <a:pPr>
              <a:lnSpc>
                <a:spcPct val="130000"/>
              </a:lnSpc>
            </a:pPr>
            <a:endParaRPr lang="en-US" b="1" dirty="0">
              <a:latin typeface="Comfortaa" panose="020F0603070200060003" pitchFamily="34" charset="0"/>
            </a:endParaRPr>
          </a:p>
          <a:p>
            <a:pPr>
              <a:lnSpc>
                <a:spcPct val="130000"/>
              </a:lnSpc>
            </a:pPr>
            <a:r>
              <a:rPr lang="en-US" b="1" dirty="0" smtClean="0">
                <a:latin typeface="Comfortaa" panose="020F0603070200060003" pitchFamily="34" charset="0"/>
              </a:rPr>
              <a:t>EROEI only becomes prohibitive if very low</a:t>
            </a:r>
          </a:p>
        </p:txBody>
      </p:sp>
    </p:spTree>
    <p:extLst>
      <p:ext uri="{BB962C8B-B14F-4D97-AF65-F5344CB8AC3E}">
        <p14:creationId xmlns:p14="http://schemas.microsoft.com/office/powerpoint/2010/main" val="122595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 the principles outlined by Sgouridis, Csala (2014) using open data from EIA, BP, UNSD</a:t>
            </a:r>
            <a:endParaRPr lang="en-US" sz="1000" dirty="0">
              <a:latin typeface="Comfortaa" panose="020F0603070200060003" pitchFamily="34" charset="0"/>
            </a:endParaRPr>
          </a:p>
        </p:txBody>
      </p:sp>
      <p:sp>
        <p:nvSpPr>
          <p:cNvPr id="6"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a:t>
            </a:r>
            <a:r>
              <a:rPr lang="en-US" sz="1000" dirty="0" err="1" smtClean="0">
                <a:latin typeface="Comfortaa" panose="020F0603070200060003" pitchFamily="34" charset="0"/>
              </a:rPr>
              <a:t>Bardi</a:t>
            </a:r>
            <a:r>
              <a:rPr lang="en-US" sz="1000" dirty="0" smtClean="0">
                <a:latin typeface="Comfortaa" panose="020F0603070200060003" pitchFamily="34" charset="0"/>
              </a:rPr>
              <a:t>, Csala (expected 2015)</a:t>
            </a:r>
          </a:p>
        </p:txBody>
      </p:sp>
      <p:sp>
        <p:nvSpPr>
          <p:cNvPr id="7" name="Rectangle 6"/>
          <p:cNvSpPr/>
          <p:nvPr/>
        </p:nvSpPr>
        <p:spPr>
          <a:xfrm>
            <a:off x="4431323" y="548639"/>
            <a:ext cx="7624690" cy="586205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p:cNvSpPr txBox="1">
            <a:spLocks/>
          </p:cNvSpPr>
          <p:nvPr/>
        </p:nvSpPr>
        <p:spPr>
          <a:xfrm>
            <a:off x="226871" y="1704704"/>
            <a:ext cx="3995896"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30000"/>
              </a:lnSpc>
            </a:pPr>
            <a:r>
              <a:rPr lang="en-US" sz="2000" b="1" dirty="0" smtClean="0">
                <a:latin typeface="Comfortaa" panose="020F0603070200060003" pitchFamily="34" charset="0"/>
              </a:rPr>
              <a:t>transition speed and </a:t>
            </a:r>
            <a:br>
              <a:rPr lang="en-US" sz="2000" b="1" dirty="0" smtClean="0">
                <a:latin typeface="Comfortaa" panose="020F0603070200060003" pitchFamily="34" charset="0"/>
              </a:rPr>
            </a:br>
            <a:r>
              <a:rPr lang="en-US" sz="2000" b="1" dirty="0" smtClean="0">
                <a:latin typeface="Comfortaa" panose="020F0603070200060003" pitchFamily="34" charset="0"/>
              </a:rPr>
              <a:t>early action is critical</a:t>
            </a:r>
          </a:p>
          <a:p>
            <a:pPr>
              <a:lnSpc>
                <a:spcPct val="130000"/>
              </a:lnSpc>
            </a:pPr>
            <a:endParaRPr lang="en-US" sz="2000" b="1" dirty="0" smtClean="0">
              <a:latin typeface="Comfortaa" panose="020F0603070200060003" pitchFamily="34" charset="0"/>
            </a:endParaRPr>
          </a:p>
          <a:p>
            <a:pPr>
              <a:lnSpc>
                <a:spcPct val="130000"/>
              </a:lnSpc>
            </a:pPr>
            <a:r>
              <a:rPr lang="en-US" sz="2000" b="1" dirty="0" smtClean="0">
                <a:latin typeface="Comfortaa" panose="020F0603070200060003" pitchFamily="34" charset="0"/>
              </a:rPr>
              <a:t>if on lower margin of </a:t>
            </a:r>
            <a:br>
              <a:rPr lang="en-US" sz="2000" b="1" dirty="0" smtClean="0">
                <a:latin typeface="Comfortaa" panose="020F0603070200060003" pitchFamily="34" charset="0"/>
              </a:rPr>
            </a:br>
            <a:r>
              <a:rPr lang="en-US" sz="2000" b="1" dirty="0" smtClean="0">
                <a:latin typeface="Comfortaa" panose="020F0603070200060003" pitchFamily="34" charset="0"/>
              </a:rPr>
              <a:t>carbon cap, transition </a:t>
            </a:r>
            <a:br>
              <a:rPr lang="en-US" sz="2000" b="1" dirty="0" smtClean="0">
                <a:latin typeface="Comfortaa" panose="020F0603070200060003" pitchFamily="34" charset="0"/>
              </a:rPr>
            </a:br>
            <a:r>
              <a:rPr lang="en-US" sz="2000" b="1" dirty="0" smtClean="0">
                <a:latin typeface="Comfortaa" panose="020F0603070200060003" pitchFamily="34" charset="0"/>
              </a:rPr>
              <a:t>de facto impossible</a:t>
            </a:r>
          </a:p>
          <a:p>
            <a:pPr>
              <a:lnSpc>
                <a:spcPct val="130000"/>
              </a:lnSpc>
            </a:pPr>
            <a:endParaRPr lang="en-US" sz="2000" b="1" dirty="0" smtClean="0">
              <a:latin typeface="Comfortaa" panose="020F0603070200060003" pitchFamily="34" charset="0"/>
            </a:endParaRPr>
          </a:p>
          <a:p>
            <a:pPr>
              <a:lnSpc>
                <a:spcPct val="130000"/>
              </a:lnSpc>
            </a:pPr>
            <a:r>
              <a:rPr lang="en-US" sz="2000" b="1" dirty="0" smtClean="0">
                <a:latin typeface="Comfortaa" panose="020F0603070200060003" pitchFamily="34" charset="0"/>
              </a:rPr>
              <a:t>equilibrium rate an order of magnitude higher than today</a:t>
            </a:r>
          </a:p>
        </p:txBody>
      </p:sp>
    </p:spTree>
    <p:extLst>
      <p:ext uri="{BB962C8B-B14F-4D97-AF65-F5344CB8AC3E}">
        <p14:creationId xmlns:p14="http://schemas.microsoft.com/office/powerpoint/2010/main" val="165803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 the principles outlined by Sgouridis, Csala (2014) using open data from EIA, BP, UNSD</a:t>
            </a:r>
            <a:endParaRPr lang="en-US" sz="1000" dirty="0">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215728" y="1959429"/>
            <a:ext cx="11922970" cy="3503656"/>
          </a:xfrm>
          <a:prstGeom prst="rect">
            <a:avLst/>
          </a:prstGeom>
        </p:spPr>
      </p:pic>
      <p:sp>
        <p:nvSpPr>
          <p:cNvPr id="6"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a:t>
            </a:r>
            <a:r>
              <a:rPr lang="en-US" sz="1000" dirty="0" err="1" smtClean="0">
                <a:latin typeface="Comfortaa" panose="020F0603070200060003" pitchFamily="34" charset="0"/>
              </a:rPr>
              <a:t>Bardi</a:t>
            </a:r>
            <a:r>
              <a:rPr lang="en-US" sz="1000" dirty="0" smtClean="0">
                <a:latin typeface="Comfortaa" panose="020F0603070200060003" pitchFamily="34" charset="0"/>
              </a:rPr>
              <a:t>, Csala (expected 2015)</a:t>
            </a:r>
          </a:p>
        </p:txBody>
      </p:sp>
    </p:spTree>
    <p:extLst>
      <p:ext uri="{BB962C8B-B14F-4D97-AF65-F5344CB8AC3E}">
        <p14:creationId xmlns:p14="http://schemas.microsoft.com/office/powerpoint/2010/main" val="264790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 the principles outlined by Sgouridis, Csala (2014) using open data from EIA, BP, UNSD</a:t>
            </a:r>
            <a:endParaRPr lang="en-US" sz="1000" dirty="0">
              <a:latin typeface="Comfortaa" panose="020F0603070200060003" pitchFamily="34" charset="0"/>
            </a:endParaRPr>
          </a:p>
        </p:txBody>
      </p:sp>
      <p:sp>
        <p:nvSpPr>
          <p:cNvPr id="6"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a:t>
            </a:r>
            <a:r>
              <a:rPr lang="en-US" sz="1000" dirty="0" err="1" smtClean="0">
                <a:latin typeface="Comfortaa" panose="020F0603070200060003" pitchFamily="34" charset="0"/>
              </a:rPr>
              <a:t>Bardi</a:t>
            </a:r>
            <a:r>
              <a:rPr lang="en-US" sz="1000" dirty="0" smtClean="0">
                <a:latin typeface="Comfortaa" panose="020F0603070200060003" pitchFamily="34" charset="0"/>
              </a:rPr>
              <a:t>, Csala (expected 2015)</a:t>
            </a:r>
          </a:p>
        </p:txBody>
      </p:sp>
      <p:pic>
        <p:nvPicPr>
          <p:cNvPr id="3" name="Picture 2"/>
          <p:cNvPicPr>
            <a:picLocks noChangeAspect="1"/>
          </p:cNvPicPr>
          <p:nvPr/>
        </p:nvPicPr>
        <p:blipFill>
          <a:blip r:embed="rId3"/>
          <a:stretch>
            <a:fillRect/>
          </a:stretch>
        </p:blipFill>
        <p:spPr>
          <a:xfrm>
            <a:off x="4059659" y="618978"/>
            <a:ext cx="8046788" cy="5833920"/>
          </a:xfrm>
          <a:prstGeom prst="rect">
            <a:avLst/>
          </a:prstGeom>
        </p:spPr>
      </p:pic>
      <p:sp>
        <p:nvSpPr>
          <p:cNvPr id="7" name="Subtitle 2"/>
          <p:cNvSpPr txBox="1">
            <a:spLocks/>
          </p:cNvSpPr>
          <p:nvPr/>
        </p:nvSpPr>
        <p:spPr>
          <a:xfrm>
            <a:off x="243169" y="1748246"/>
            <a:ext cx="3995896"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30000"/>
              </a:lnSpc>
            </a:pPr>
            <a:r>
              <a:rPr lang="en-US" b="1" dirty="0" smtClean="0">
                <a:latin typeface="Comfortaa" panose="020F0603070200060003" pitchFamily="34" charset="0"/>
              </a:rPr>
              <a:t>the envelopes are </a:t>
            </a:r>
            <a:br>
              <a:rPr lang="en-US" b="1" dirty="0" smtClean="0">
                <a:latin typeface="Comfortaa" panose="020F0603070200060003" pitchFamily="34" charset="0"/>
              </a:rPr>
            </a:br>
            <a:r>
              <a:rPr lang="en-US" b="1" dirty="0" smtClean="0">
                <a:latin typeface="Comfortaa" panose="020F0603070200060003" pitchFamily="34" charset="0"/>
              </a:rPr>
              <a:t>narrow during the </a:t>
            </a:r>
            <a:br>
              <a:rPr lang="en-US" b="1" dirty="0" smtClean="0">
                <a:latin typeface="Comfortaa" panose="020F0603070200060003" pitchFamily="34" charset="0"/>
              </a:rPr>
            </a:br>
            <a:r>
              <a:rPr lang="en-US" b="1" dirty="0" smtClean="0">
                <a:latin typeface="Comfortaa" panose="020F0603070200060003" pitchFamily="34" charset="0"/>
              </a:rPr>
              <a:t>early transition phase</a:t>
            </a:r>
          </a:p>
          <a:p>
            <a:pPr>
              <a:lnSpc>
                <a:spcPct val="130000"/>
              </a:lnSpc>
            </a:pPr>
            <a:endParaRPr lang="en-US" b="1" dirty="0">
              <a:latin typeface="Comfortaa" panose="020F0603070200060003" pitchFamily="34" charset="0"/>
            </a:endParaRPr>
          </a:p>
          <a:p>
            <a:pPr>
              <a:lnSpc>
                <a:spcPct val="130000"/>
              </a:lnSpc>
            </a:pPr>
            <a:r>
              <a:rPr lang="en-US" b="1" dirty="0" smtClean="0">
                <a:latin typeface="Comfortaa" panose="020F0603070200060003" pitchFamily="34" charset="0"/>
              </a:rPr>
              <a:t>very high energy investment increase </a:t>
            </a:r>
            <a:br>
              <a:rPr lang="en-US" b="1" dirty="0" smtClean="0">
                <a:latin typeface="Comfortaa" panose="020F0603070200060003" pitchFamily="34" charset="0"/>
              </a:rPr>
            </a:br>
            <a:r>
              <a:rPr lang="en-US" b="1" dirty="0" smtClean="0">
                <a:latin typeface="Comfortaa" panose="020F0603070200060003" pitchFamily="34" charset="0"/>
              </a:rPr>
              <a:t>into renewables </a:t>
            </a:r>
            <a:br>
              <a:rPr lang="en-US" b="1" dirty="0" smtClean="0">
                <a:latin typeface="Comfortaa" panose="020F0603070200060003" pitchFamily="34" charset="0"/>
              </a:rPr>
            </a:br>
            <a:r>
              <a:rPr lang="en-US" b="1" dirty="0" smtClean="0">
                <a:latin typeface="Comfortaa" panose="020F0603070200060003" pitchFamily="34" charset="0"/>
              </a:rPr>
              <a:t>needed, sooner </a:t>
            </a:r>
            <a:br>
              <a:rPr lang="en-US" b="1" dirty="0" smtClean="0">
                <a:latin typeface="Comfortaa" panose="020F0603070200060003" pitchFamily="34" charset="0"/>
              </a:rPr>
            </a:br>
            <a:r>
              <a:rPr lang="en-US" b="1" dirty="0" smtClean="0">
                <a:latin typeface="Comfortaa" panose="020F0603070200060003" pitchFamily="34" charset="0"/>
              </a:rPr>
              <a:t>than later</a:t>
            </a:r>
          </a:p>
        </p:txBody>
      </p:sp>
    </p:spTree>
    <p:extLst>
      <p:ext uri="{BB962C8B-B14F-4D97-AF65-F5344CB8AC3E}">
        <p14:creationId xmlns:p14="http://schemas.microsoft.com/office/powerpoint/2010/main" val="326780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11" name="Subtitle 2"/>
          <p:cNvSpPr txBox="1">
            <a:spLocks/>
          </p:cNvSpPr>
          <p:nvPr/>
        </p:nvSpPr>
        <p:spPr>
          <a:xfrm>
            <a:off x="4776679" y="709747"/>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water-energy-food nexus</a:t>
            </a:r>
            <a:endParaRPr lang="en-US" sz="2400" b="1" dirty="0">
              <a:latin typeface="Comfortaa" panose="020F0603070200060003" pitchFamily="34" charset="0"/>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96774" l="0" r="100000"/>
                    </a14:imgEffect>
                  </a14:imgLayer>
                </a14:imgProps>
              </a:ext>
              <a:ext uri="{28A0092B-C50C-407E-A947-70E740481C1C}">
                <a14:useLocalDpi xmlns:a14="http://schemas.microsoft.com/office/drawing/2010/main" val="0"/>
              </a:ext>
            </a:extLst>
          </a:blip>
          <a:stretch>
            <a:fillRect/>
          </a:stretch>
        </p:blipFill>
        <p:spPr>
          <a:xfrm>
            <a:off x="4131399" y="1899012"/>
            <a:ext cx="4027671" cy="3999003"/>
          </a:xfrm>
          <a:prstGeom prst="rect">
            <a:avLst/>
          </a:prstGeom>
        </p:spPr>
      </p:pic>
      <p:sp>
        <p:nvSpPr>
          <p:cNvPr id="5"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Scott, Kurian, </a:t>
            </a:r>
            <a:r>
              <a:rPr lang="en-US" sz="1000" dirty="0" err="1" smtClean="0">
                <a:latin typeface="Comfortaa" panose="020F0603070200060003" pitchFamily="34" charset="0"/>
              </a:rPr>
              <a:t>Wescoat</a:t>
            </a:r>
            <a:r>
              <a:rPr lang="en-US" sz="1000" dirty="0" smtClean="0">
                <a:latin typeface="Comfortaa" panose="020F0603070200060003" pitchFamily="34" charset="0"/>
              </a:rPr>
              <a:t> (2015)</a:t>
            </a:r>
          </a:p>
        </p:txBody>
      </p:sp>
      <p:sp>
        <p:nvSpPr>
          <p:cNvPr id="16" name="Rectangle 15"/>
          <p:cNvSpPr/>
          <p:nvPr/>
        </p:nvSpPr>
        <p:spPr>
          <a:xfrm>
            <a:off x="3429452" y="1565501"/>
            <a:ext cx="5482319" cy="4632098"/>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mfortaa" panose="020F0603070200060003" pitchFamily="34" charset="0"/>
            </a:endParaRPr>
          </a:p>
        </p:txBody>
      </p:sp>
      <p:sp>
        <p:nvSpPr>
          <p:cNvPr id="3" name="Rectangle 2"/>
          <p:cNvSpPr/>
          <p:nvPr/>
        </p:nvSpPr>
        <p:spPr>
          <a:xfrm>
            <a:off x="262595" y="1684648"/>
            <a:ext cx="11765281" cy="4280146"/>
          </a:xfrm>
          <a:prstGeom prst="rect">
            <a:avLst/>
          </a:prstGeom>
        </p:spPr>
        <p:txBody>
          <a:bodyPr wrap="square">
            <a:spAutoFit/>
          </a:bodyPr>
          <a:lstStyle/>
          <a:p>
            <a:pPr algn="just">
              <a:lnSpc>
                <a:spcPts val="3000"/>
              </a:lnSpc>
            </a:pPr>
            <a:r>
              <a:rPr lang="en-US" dirty="0" smtClean="0">
                <a:latin typeface="Comfortaa" panose="020F0603070200060003" pitchFamily="34" charset="0"/>
              </a:rPr>
              <a:t>“Multiple intersecting factors place pressure on planetary systems on which society and ecosystems depend. Climate change and variability, resource use patterns, globalization viewed in terms of economic enterprise and environmental change, poverty and inequitable access to social services, as well as the international development enterprise itself, have led to a rethinking of development that solely addresses economic growth. Fulﬁlling the essential human aspirations for quality of life, meaningful education, productive and rewarding work, harmonious relations, and sustainable natural resource use requires ingenuity, foresight and adaptability. Societal and environmental conditions are changing rapidly in ways that increase uncertainty for decision-making over a range of scales. The intimate links between social and ecological processes are strengthened (made more fundamental than</a:t>
            </a:r>
          </a:p>
          <a:p>
            <a:pPr algn="just">
              <a:lnSpc>
                <a:spcPts val="3000"/>
              </a:lnSpc>
            </a:pPr>
            <a:r>
              <a:rPr lang="en-US" dirty="0" smtClean="0">
                <a:latin typeface="Comfortaa" panose="020F0603070200060003" pitchFamily="34" charset="0"/>
              </a:rPr>
              <a:t>perhaps previously believed) in the age of profound human manipulation of planetary processes characterized as the Anthropocene.”       </a:t>
            </a:r>
            <a:r>
              <a:rPr lang="en-US" b="1" dirty="0" smtClean="0">
                <a:latin typeface="Comfortaa" panose="020F0603070200060003" pitchFamily="34" charset="0"/>
              </a:rPr>
              <a:t>Scott</a:t>
            </a:r>
            <a:r>
              <a:rPr lang="en-US" dirty="0" smtClean="0">
                <a:latin typeface="Comfortaa" panose="020F0603070200060003" pitchFamily="34" charset="0"/>
              </a:rPr>
              <a:t> (University of Arizona,) </a:t>
            </a:r>
            <a:r>
              <a:rPr lang="en-US" b="1" dirty="0" smtClean="0">
                <a:latin typeface="Comfortaa" panose="020F0603070200060003" pitchFamily="34" charset="0"/>
              </a:rPr>
              <a:t>Kurian</a:t>
            </a:r>
            <a:r>
              <a:rPr lang="en-US" dirty="0" smtClean="0">
                <a:latin typeface="Comfortaa" panose="020F0603070200060003" pitchFamily="34" charset="0"/>
              </a:rPr>
              <a:t> (UNU FLORES), </a:t>
            </a:r>
            <a:r>
              <a:rPr lang="en-US" b="1" dirty="0" err="1" smtClean="0">
                <a:latin typeface="Comfortaa" panose="020F0603070200060003" pitchFamily="34" charset="0"/>
              </a:rPr>
              <a:t>Wescoat</a:t>
            </a:r>
            <a:r>
              <a:rPr lang="en-US" dirty="0" smtClean="0">
                <a:latin typeface="Comfortaa" panose="020F0603070200060003" pitchFamily="34" charset="0"/>
              </a:rPr>
              <a:t> (MIT)</a:t>
            </a:r>
            <a:endParaRPr lang="en-US" dirty="0">
              <a:latin typeface="Comfortaa" panose="020F0603070200060003" pitchFamily="34" charset="0"/>
            </a:endParaRPr>
          </a:p>
        </p:txBody>
      </p:sp>
    </p:spTree>
    <p:extLst>
      <p:ext uri="{BB962C8B-B14F-4D97-AF65-F5344CB8AC3E}">
        <p14:creationId xmlns:p14="http://schemas.microsoft.com/office/powerpoint/2010/main" val="341159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66077" y="5378958"/>
            <a:ext cx="5345724" cy="492443"/>
          </a:xfrm>
          <a:prstGeom prst="rect">
            <a:avLst/>
          </a:prstGeom>
        </p:spPr>
        <p:txBody>
          <a:bodyPr wrap="square">
            <a:spAutoFit/>
          </a:bodyPr>
          <a:lstStyle/>
          <a:p>
            <a:pPr algn="r"/>
            <a:r>
              <a:rPr lang="en-US" sz="2600" b="1" dirty="0" smtClean="0">
                <a:solidFill>
                  <a:srgbClr val="92D050"/>
                </a:solidFill>
                <a:latin typeface="Comfortaa" panose="020F0603070200060003" pitchFamily="34" charset="0"/>
              </a:rPr>
              <a:t>IPCC RCP2.6</a:t>
            </a:r>
            <a:endParaRPr lang="en-US" sz="2600" b="1" dirty="0">
              <a:latin typeface="Comfortaa" panose="020F0603070200060003" pitchFamily="34" charset="0"/>
            </a:endParaRPr>
          </a:p>
        </p:txBody>
      </p:sp>
      <p:pic>
        <p:nvPicPr>
          <p:cNvPr id="6" name="Picture 5"/>
          <p:cNvPicPr>
            <a:picLocks noChangeAspect="1"/>
          </p:cNvPicPr>
          <p:nvPr/>
        </p:nvPicPr>
        <p:blipFill>
          <a:blip r:embed="rId3">
            <a:clrChange>
              <a:clrFrom>
                <a:srgbClr val="131008"/>
              </a:clrFrom>
              <a:clrTo>
                <a:srgbClr val="131008">
                  <a:alpha val="0"/>
                </a:srgbClr>
              </a:clrTo>
            </a:clrChange>
          </a:blip>
          <a:stretch>
            <a:fillRect/>
          </a:stretch>
        </p:blipFill>
        <p:spPr>
          <a:xfrm>
            <a:off x="6112614" y="1638481"/>
            <a:ext cx="4743450" cy="4819650"/>
          </a:xfrm>
          <a:prstGeom prst="rect">
            <a:avLst/>
          </a:prstGeom>
        </p:spPr>
      </p:pic>
      <p:sp>
        <p:nvSpPr>
          <p:cNvPr id="2" name="Rounded Rectangle 1"/>
          <p:cNvSpPr/>
          <p:nvPr/>
        </p:nvSpPr>
        <p:spPr>
          <a:xfrm>
            <a:off x="6112614" y="4768948"/>
            <a:ext cx="4743450" cy="1462577"/>
          </a:xfrm>
          <a:prstGeom prst="roundRect">
            <a:avLst/>
          </a:prstGeom>
          <a:noFill/>
          <a:ln w="57150">
            <a:solidFill>
              <a:srgbClr val="D155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47886" y="5091008"/>
            <a:ext cx="2029434" cy="944302"/>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mfortaa" panose="020F0603070200060003" pitchFamily="34" charset="0"/>
            </a:endParaRPr>
          </a:p>
        </p:txBody>
      </p:sp>
      <p:sp>
        <p:nvSpPr>
          <p:cNvPr id="16" name="Rectangle 15"/>
          <p:cNvSpPr/>
          <p:nvPr/>
        </p:nvSpPr>
        <p:spPr>
          <a:xfrm>
            <a:off x="5977320" y="1570751"/>
            <a:ext cx="5068051" cy="5076792"/>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mfortaa" panose="020F0603070200060003" pitchFamily="34" charset="0"/>
            </a:endParaRPr>
          </a:p>
        </p:txBody>
      </p:sp>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11" name="Subtitle 2"/>
          <p:cNvSpPr txBox="1">
            <a:spLocks/>
          </p:cNvSpPr>
          <p:nvPr/>
        </p:nvSpPr>
        <p:spPr>
          <a:xfrm>
            <a:off x="4776679" y="709747"/>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water-energy-food nexus</a:t>
            </a:r>
            <a:endParaRPr lang="en-US" sz="2400" b="1" dirty="0">
              <a:latin typeface="Comfortaa" panose="020F0603070200060003" pitchFamily="34" charset="0"/>
            </a:endParaRPr>
          </a:p>
        </p:txBody>
      </p:sp>
      <p:sp>
        <p:nvSpPr>
          <p:cNvPr id="5" name="Subtitle 2"/>
          <p:cNvSpPr txBox="1">
            <a:spLocks/>
          </p:cNvSpPr>
          <p:nvPr/>
        </p:nvSpPr>
        <p:spPr>
          <a:xfrm>
            <a:off x="0"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smtClean="0">
              <a:latin typeface="Comfortaa" panose="020F0603070200060003" pitchFamily="34" charset="0"/>
            </a:endParaRPr>
          </a:p>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UNU </a:t>
            </a:r>
            <a:r>
              <a:rPr lang="en-US" sz="1000" dirty="0">
                <a:latin typeface="Comfortaa" panose="020F0603070200060003" pitchFamily="34" charset="0"/>
              </a:rPr>
              <a:t>FLORES (2013</a:t>
            </a:r>
            <a:r>
              <a:rPr lang="en-US" sz="1000" dirty="0" smtClean="0">
                <a:latin typeface="Comfortaa" panose="020F0603070200060003" pitchFamily="34" charset="0"/>
              </a:rPr>
              <a:t>)</a:t>
            </a:r>
            <a:endParaRPr lang="en-US" sz="1000" dirty="0">
              <a:latin typeface="Comfortaa" panose="020F0603070200060003" pitchFamily="34" charset="0"/>
            </a:endParaRPr>
          </a:p>
        </p:txBody>
      </p:sp>
      <p:sp>
        <p:nvSpPr>
          <p:cNvPr id="7" name="Rectangle 6"/>
          <p:cNvSpPr/>
          <p:nvPr/>
        </p:nvSpPr>
        <p:spPr>
          <a:xfrm>
            <a:off x="283910" y="2892026"/>
            <a:ext cx="5345724" cy="2092881"/>
          </a:xfrm>
          <a:prstGeom prst="rect">
            <a:avLst/>
          </a:prstGeom>
        </p:spPr>
        <p:txBody>
          <a:bodyPr wrap="square">
            <a:spAutoFit/>
          </a:bodyPr>
          <a:lstStyle/>
          <a:p>
            <a:pPr algn="ctr"/>
            <a:r>
              <a:rPr lang="en-US" sz="2600" b="1" dirty="0" smtClean="0">
                <a:solidFill>
                  <a:srgbClr val="92D050"/>
                </a:solidFill>
                <a:latin typeface="Comfortaa" panose="020F0603070200060003" pitchFamily="34" charset="0"/>
              </a:rPr>
              <a:t>Renewable energy</a:t>
            </a:r>
            <a:r>
              <a:rPr lang="en-US" sz="2600" b="1" dirty="0" smtClean="0">
                <a:latin typeface="Comfortaa" panose="020F0603070200060003" pitchFamily="34" charset="0"/>
              </a:rPr>
              <a:t>, coupled with sustainable investment, is the only enabler for keeping the water-energy-food nexus in balance (IRENA, 2015)</a:t>
            </a:r>
            <a:endParaRPr lang="en-US" sz="2600" b="1" dirty="0">
              <a:latin typeface="Comfortaa" panose="020F0603070200060003" pitchFamily="34" charset="0"/>
            </a:endParaRPr>
          </a:p>
        </p:txBody>
      </p:sp>
      <p:sp>
        <p:nvSpPr>
          <p:cNvPr id="12" name="Subtitle 2"/>
          <p:cNvSpPr txBox="1">
            <a:spLocks/>
          </p:cNvSpPr>
          <p:nvPr/>
        </p:nvSpPr>
        <p:spPr>
          <a:xfrm>
            <a:off x="8637011" y="5414144"/>
            <a:ext cx="1859693" cy="5776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4000" b="1" dirty="0" smtClean="0">
                <a:solidFill>
                  <a:srgbClr val="92D050"/>
                </a:solidFill>
                <a:latin typeface="Comfortaa" panose="020F0603070200060003" pitchFamily="34" charset="0"/>
              </a:rPr>
              <a:t>129300</a:t>
            </a:r>
            <a:endParaRPr lang="en-US" sz="4000" b="1" dirty="0">
              <a:solidFill>
                <a:srgbClr val="92D050"/>
              </a:solidFill>
              <a:latin typeface="Comfortaa" panose="020F0603070200060003" pitchFamily="34" charset="0"/>
            </a:endParaRPr>
          </a:p>
        </p:txBody>
      </p:sp>
      <p:sp>
        <p:nvSpPr>
          <p:cNvPr id="13" name="Subtitle 2"/>
          <p:cNvSpPr txBox="1">
            <a:spLocks/>
          </p:cNvSpPr>
          <p:nvPr/>
        </p:nvSpPr>
        <p:spPr>
          <a:xfrm>
            <a:off x="8637011" y="5091008"/>
            <a:ext cx="1983960" cy="5394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000" b="1" dirty="0" smtClean="0">
                <a:latin typeface="Comfortaa" panose="020F0603070200060003" pitchFamily="34" charset="0"/>
              </a:rPr>
              <a:t>Total Fossils</a:t>
            </a:r>
            <a:endParaRPr lang="en-US" sz="2000" b="1" dirty="0">
              <a:latin typeface="Comfortaa" panose="020F0603070200060003" pitchFamily="34" charset="0"/>
            </a:endParaRPr>
          </a:p>
        </p:txBody>
      </p:sp>
      <p:sp>
        <p:nvSpPr>
          <p:cNvPr id="14" name="Subtitle 2"/>
          <p:cNvSpPr txBox="1">
            <a:spLocks/>
          </p:cNvSpPr>
          <p:nvPr/>
        </p:nvSpPr>
        <p:spPr>
          <a:xfrm>
            <a:off x="8942929" y="5422997"/>
            <a:ext cx="1859693" cy="5776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4000" b="1" dirty="0" smtClean="0">
                <a:solidFill>
                  <a:srgbClr val="92D050"/>
                </a:solidFill>
                <a:latin typeface="Comfortaa" panose="020F0603070200060003" pitchFamily="34" charset="0"/>
              </a:rPr>
              <a:t>81 %</a:t>
            </a:r>
            <a:endParaRPr lang="en-US" sz="4000" b="1" dirty="0">
              <a:solidFill>
                <a:srgbClr val="92D050"/>
              </a:solidFill>
              <a:latin typeface="Comfortaa" panose="020F0603070200060003" pitchFamily="34" charset="0"/>
            </a:endParaRPr>
          </a:p>
        </p:txBody>
      </p:sp>
      <p:sp>
        <p:nvSpPr>
          <p:cNvPr id="15" name="Subtitle 2"/>
          <p:cNvSpPr txBox="1">
            <a:spLocks/>
          </p:cNvSpPr>
          <p:nvPr/>
        </p:nvSpPr>
        <p:spPr>
          <a:xfrm>
            <a:off x="8636078" y="5094849"/>
            <a:ext cx="1983960" cy="5394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000" b="1" dirty="0" smtClean="0">
                <a:latin typeface="Comfortaa" panose="020F0603070200060003" pitchFamily="34" charset="0"/>
              </a:rPr>
              <a:t>Fossil Share</a:t>
            </a:r>
            <a:endParaRPr lang="en-US" sz="2000" b="1" dirty="0">
              <a:latin typeface="Comfortaa" panose="020F0603070200060003" pitchFamily="34" charset="0"/>
            </a:endParaRPr>
          </a:p>
        </p:txBody>
      </p:sp>
      <p:sp>
        <p:nvSpPr>
          <p:cNvPr id="19" name="Subtitle 2"/>
          <p:cNvSpPr txBox="1">
            <a:spLocks/>
          </p:cNvSpPr>
          <p:nvPr/>
        </p:nvSpPr>
        <p:spPr>
          <a:xfrm>
            <a:off x="270036" y="5028850"/>
            <a:ext cx="7986586"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b="1" dirty="0" smtClean="0">
                <a:latin typeface="Comfortaa" panose="020F0603070200060003" pitchFamily="34" charset="0"/>
              </a:rPr>
              <a:t>Total Food System Energy Input in 2011:      </a:t>
            </a:r>
            <a:r>
              <a:rPr lang="en-US" sz="2400" b="1" dirty="0" smtClean="0">
                <a:solidFill>
                  <a:srgbClr val="92D050"/>
                </a:solidFill>
                <a:latin typeface="Comfortaa" panose="020F0603070200060003" pitchFamily="34" charset="0"/>
              </a:rPr>
              <a:t>6929</a:t>
            </a:r>
            <a:r>
              <a:rPr lang="en-US" sz="2400" b="1" dirty="0" smtClean="0">
                <a:latin typeface="Comfortaa" panose="020F0603070200060003" pitchFamily="34" charset="0"/>
              </a:rPr>
              <a:t>  </a:t>
            </a:r>
            <a:r>
              <a:rPr lang="en-US" sz="2400" b="1" dirty="0" err="1" smtClean="0">
                <a:latin typeface="Comfortaa" panose="020F0603070200060003" pitchFamily="34" charset="0"/>
              </a:rPr>
              <a:t>TWh</a:t>
            </a:r>
            <a:endParaRPr lang="en-US" sz="2400" b="1" dirty="0" smtClean="0">
              <a:latin typeface="Comfortaa" panose="020F0603070200060003" pitchFamily="34" charset="0"/>
            </a:endParaRPr>
          </a:p>
          <a:p>
            <a:pPr marL="0" indent="0">
              <a:lnSpc>
                <a:spcPct val="130000"/>
              </a:lnSpc>
              <a:buNone/>
            </a:pPr>
            <a:r>
              <a:rPr lang="en-US" sz="2400" b="1" dirty="0">
                <a:latin typeface="Comfortaa" panose="020F0603070200060003" pitchFamily="34" charset="0"/>
              </a:rPr>
              <a:t>Total </a:t>
            </a:r>
            <a:r>
              <a:rPr lang="en-US" sz="2400" b="1" dirty="0" smtClean="0">
                <a:latin typeface="Comfortaa" panose="020F0603070200060003" pitchFamily="34" charset="0"/>
              </a:rPr>
              <a:t>Energy Content of Food in </a:t>
            </a:r>
            <a:r>
              <a:rPr lang="en-US" sz="2400" b="1" dirty="0">
                <a:latin typeface="Comfortaa" panose="020F0603070200060003" pitchFamily="34" charset="0"/>
              </a:rPr>
              <a:t>2011: </a:t>
            </a:r>
            <a:r>
              <a:rPr lang="en-US" sz="2400" b="1" dirty="0" smtClean="0">
                <a:latin typeface="Comfortaa" panose="020F0603070200060003" pitchFamily="34" charset="0"/>
              </a:rPr>
              <a:t>        </a:t>
            </a:r>
            <a:r>
              <a:rPr lang="en-US" sz="2400" b="1" dirty="0" smtClean="0">
                <a:solidFill>
                  <a:srgbClr val="92D050"/>
                </a:solidFill>
                <a:latin typeface="Comfortaa" panose="020F0603070200060003" pitchFamily="34" charset="0"/>
              </a:rPr>
              <a:t>10472</a:t>
            </a:r>
            <a:r>
              <a:rPr lang="en-US" sz="2400" b="1" dirty="0" smtClean="0">
                <a:latin typeface="Comfortaa" panose="020F0603070200060003" pitchFamily="34" charset="0"/>
              </a:rPr>
              <a:t> </a:t>
            </a:r>
            <a:r>
              <a:rPr lang="en-US" sz="2400" b="1" dirty="0" err="1" smtClean="0">
                <a:latin typeface="Comfortaa" panose="020F0603070200060003" pitchFamily="34" charset="0"/>
              </a:rPr>
              <a:t>TWh</a:t>
            </a:r>
            <a:r>
              <a:rPr lang="en-US" sz="2400" b="1" dirty="0" smtClean="0">
                <a:latin typeface="Comfortaa" panose="020F0603070200060003" pitchFamily="34" charset="0"/>
              </a:rPr>
              <a:t> </a:t>
            </a:r>
            <a:endParaRPr lang="en-US" sz="2400" b="1" dirty="0">
              <a:latin typeface="Comfortaa" panose="020F0603070200060003" pitchFamily="34" charset="0"/>
            </a:endParaRPr>
          </a:p>
        </p:txBody>
      </p:sp>
    </p:spTree>
    <p:extLst>
      <p:ext uri="{BB962C8B-B14F-4D97-AF65-F5344CB8AC3E}">
        <p14:creationId xmlns:p14="http://schemas.microsoft.com/office/powerpoint/2010/main" val="292090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64" presetClass="path" presetSubtype="0" accel="50000" decel="50000" fill="hold" grpId="0" nodeType="withEffect">
                                  <p:stCondLst>
                                    <p:cond delay="0"/>
                                  </p:stCondLst>
                                  <p:childTnLst>
                                    <p:animMotion origin="layout" path="M 2.08333E-6 4.44444E-6 L 2.08333E-6 -0.10348 " pathEditMode="relative" rAng="0" ptsTypes="AA">
                                      <p:cBhvr>
                                        <p:cTn id="16" dur="1000" fill="hold"/>
                                        <p:tgtEl>
                                          <p:spTgt spid="7"/>
                                        </p:tgtEl>
                                        <p:attrNameLst>
                                          <p:attrName>ppt_x</p:attrName>
                                          <p:attrName>ppt_y</p:attrName>
                                        </p:attrNameLst>
                                      </p:cBhvr>
                                      <p:rCtr x="0" y="-5185"/>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17" grpId="0" animBg="1"/>
      <p:bldP spid="16" grpId="0" animBg="1"/>
      <p:bldP spid="7" grpId="0"/>
      <p:bldP spid="12" grpId="0"/>
      <p:bldP spid="12" grpId="1"/>
      <p:bldP spid="13" grpId="0"/>
      <p:bldP spid="13" grpId="1"/>
      <p:bldP spid="14" grpId="0"/>
      <p:bldP spid="15"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using open energy and GDP data from World Bank and food balance and trade, labor and fertilizer data from FAOSTAT</a:t>
            </a:r>
            <a:endParaRPr lang="en-US" sz="1000" dirty="0">
              <a:latin typeface="Comfortaa" panose="020F0603070200060003" pitchFamily="34" charset="0"/>
            </a:endParaRPr>
          </a:p>
        </p:txBody>
      </p:sp>
      <p:sp>
        <p:nvSpPr>
          <p:cNvPr id="6"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Csala (expected 2015)</a:t>
            </a:r>
          </a:p>
        </p:txBody>
      </p:sp>
      <p:pic>
        <p:nvPicPr>
          <p:cNvPr id="4" name="Picture 3"/>
          <p:cNvPicPr>
            <a:picLocks noChangeAspect="1"/>
          </p:cNvPicPr>
          <p:nvPr/>
        </p:nvPicPr>
        <p:blipFill>
          <a:blip r:embed="rId3"/>
          <a:stretch>
            <a:fillRect/>
          </a:stretch>
        </p:blipFill>
        <p:spPr>
          <a:xfrm>
            <a:off x="3502855" y="813487"/>
            <a:ext cx="8405959" cy="5583140"/>
          </a:xfrm>
          <a:prstGeom prst="rect">
            <a:avLst/>
          </a:prstGeom>
        </p:spPr>
      </p:pic>
      <p:sp>
        <p:nvSpPr>
          <p:cNvPr id="7" name="Subtitle 2"/>
          <p:cNvSpPr txBox="1">
            <a:spLocks/>
          </p:cNvSpPr>
          <p:nvPr/>
        </p:nvSpPr>
        <p:spPr>
          <a:xfrm>
            <a:off x="582627" y="1663840"/>
            <a:ext cx="2920228"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30000"/>
              </a:lnSpc>
            </a:pPr>
            <a:r>
              <a:rPr lang="en-US" b="1" dirty="0" smtClean="0">
                <a:solidFill>
                  <a:srgbClr val="92D050"/>
                </a:solidFill>
                <a:latin typeface="Comfortaa" panose="020F0603070200060003" pitchFamily="34" charset="0"/>
              </a:rPr>
              <a:t>Fossil share </a:t>
            </a:r>
            <a:r>
              <a:rPr lang="en-US" b="1" dirty="0" smtClean="0">
                <a:latin typeface="Comfortaa" panose="020F0603070200060003" pitchFamily="34" charset="0"/>
              </a:rPr>
              <a:t/>
            </a:r>
            <a:br>
              <a:rPr lang="en-US" b="1" dirty="0" smtClean="0">
                <a:latin typeface="Comfortaa" panose="020F0603070200060003" pitchFamily="34" charset="0"/>
              </a:rPr>
            </a:br>
            <a:r>
              <a:rPr lang="en-US" b="1" dirty="0" smtClean="0">
                <a:latin typeface="Comfortaa" panose="020F0603070200060003" pitchFamily="34" charset="0"/>
              </a:rPr>
              <a:t>61  % in 1961</a:t>
            </a:r>
            <a:br>
              <a:rPr lang="en-US" b="1" dirty="0" smtClean="0">
                <a:latin typeface="Comfortaa" panose="020F0603070200060003" pitchFamily="34" charset="0"/>
              </a:rPr>
            </a:br>
            <a:r>
              <a:rPr lang="en-US" b="1" dirty="0" smtClean="0">
                <a:latin typeface="Comfortaa" panose="020F0603070200060003" pitchFamily="34" charset="0"/>
              </a:rPr>
              <a:t>79 % in 2011</a:t>
            </a:r>
          </a:p>
          <a:p>
            <a:pPr>
              <a:lnSpc>
                <a:spcPct val="130000"/>
              </a:lnSpc>
            </a:pPr>
            <a:r>
              <a:rPr lang="en-US" b="1" dirty="0" err="1" smtClean="0">
                <a:solidFill>
                  <a:srgbClr val="92D050"/>
                </a:solidFill>
                <a:latin typeface="Comfortaa" panose="020F0603070200060003" pitchFamily="34" charset="0"/>
              </a:rPr>
              <a:t>Agri</a:t>
            </a:r>
            <a:r>
              <a:rPr lang="en-US" b="1" dirty="0" smtClean="0">
                <a:solidFill>
                  <a:srgbClr val="92D050"/>
                </a:solidFill>
                <a:latin typeface="Comfortaa" panose="020F0603070200060003" pitchFamily="34" charset="0"/>
              </a:rPr>
              <a:t> EROEI</a:t>
            </a:r>
            <a:r>
              <a:rPr lang="en-US" b="1" dirty="0" smtClean="0">
                <a:latin typeface="Comfortaa" panose="020F0603070200060003" pitchFamily="34" charset="0"/>
              </a:rPr>
              <a:t/>
            </a:r>
            <a:br>
              <a:rPr lang="en-US" b="1" dirty="0" smtClean="0">
                <a:latin typeface="Comfortaa" panose="020F0603070200060003" pitchFamily="34" charset="0"/>
              </a:rPr>
            </a:br>
            <a:r>
              <a:rPr lang="en-US" b="1" dirty="0" smtClean="0">
                <a:latin typeface="Comfortaa" panose="020F0603070200060003" pitchFamily="34" charset="0"/>
              </a:rPr>
              <a:t>3.66 in 1961</a:t>
            </a:r>
            <a:br>
              <a:rPr lang="en-US" b="1" dirty="0" smtClean="0">
                <a:latin typeface="Comfortaa" panose="020F0603070200060003" pitchFamily="34" charset="0"/>
              </a:rPr>
            </a:br>
            <a:r>
              <a:rPr lang="en-US" b="1" dirty="0" smtClean="0">
                <a:latin typeface="Comfortaa" panose="020F0603070200060003" pitchFamily="34" charset="0"/>
              </a:rPr>
              <a:t>2.35 in 2011</a:t>
            </a:r>
          </a:p>
          <a:p>
            <a:pPr>
              <a:lnSpc>
                <a:spcPct val="130000"/>
              </a:lnSpc>
            </a:pPr>
            <a:r>
              <a:rPr lang="en-US" b="1" dirty="0" smtClean="0">
                <a:solidFill>
                  <a:srgbClr val="92D050"/>
                </a:solidFill>
                <a:latin typeface="Comfortaa" panose="020F0603070200060003" pitchFamily="34" charset="0"/>
              </a:rPr>
              <a:t>Food </a:t>
            </a:r>
            <a:r>
              <a:rPr lang="en-US" b="1" dirty="0">
                <a:solidFill>
                  <a:srgbClr val="92D050"/>
                </a:solidFill>
                <a:latin typeface="Comfortaa" panose="020F0603070200060003" pitchFamily="34" charset="0"/>
              </a:rPr>
              <a:t>EROEI</a:t>
            </a:r>
            <a:br>
              <a:rPr lang="en-US" b="1" dirty="0">
                <a:solidFill>
                  <a:srgbClr val="92D050"/>
                </a:solidFill>
                <a:latin typeface="Comfortaa" panose="020F0603070200060003" pitchFamily="34" charset="0"/>
              </a:rPr>
            </a:br>
            <a:r>
              <a:rPr lang="en-US" b="1" dirty="0">
                <a:latin typeface="Comfortaa" panose="020F0603070200060003" pitchFamily="34" charset="0"/>
              </a:rPr>
              <a:t>2</a:t>
            </a:r>
            <a:r>
              <a:rPr lang="en-US" b="1" dirty="0" smtClean="0">
                <a:latin typeface="Comfortaa" panose="020F0603070200060003" pitchFamily="34" charset="0"/>
              </a:rPr>
              <a:t>.50 </a:t>
            </a:r>
            <a:r>
              <a:rPr lang="en-US" b="1" dirty="0">
                <a:latin typeface="Comfortaa" panose="020F0603070200060003" pitchFamily="34" charset="0"/>
              </a:rPr>
              <a:t>in 1961</a:t>
            </a:r>
            <a:br>
              <a:rPr lang="en-US" b="1" dirty="0">
                <a:latin typeface="Comfortaa" panose="020F0603070200060003" pitchFamily="34" charset="0"/>
              </a:rPr>
            </a:br>
            <a:r>
              <a:rPr lang="en-US" b="1" dirty="0" smtClean="0">
                <a:latin typeface="Comfortaa" panose="020F0603070200060003" pitchFamily="34" charset="0"/>
              </a:rPr>
              <a:t>1.46  </a:t>
            </a:r>
            <a:r>
              <a:rPr lang="en-US" b="1" dirty="0">
                <a:latin typeface="Comfortaa" panose="020F0603070200060003" pitchFamily="34" charset="0"/>
              </a:rPr>
              <a:t>in </a:t>
            </a:r>
            <a:r>
              <a:rPr lang="en-US" b="1" dirty="0" smtClean="0">
                <a:latin typeface="Comfortaa" panose="020F0603070200060003" pitchFamily="34" charset="0"/>
              </a:rPr>
              <a:t>2011</a:t>
            </a:r>
            <a:endParaRPr lang="en-US" b="1" dirty="0">
              <a:latin typeface="Comfortaa" panose="020F0603070200060003" pitchFamily="34" charset="0"/>
            </a:endParaRPr>
          </a:p>
        </p:txBody>
      </p:sp>
    </p:spTree>
    <p:extLst>
      <p:ext uri="{BB962C8B-B14F-4D97-AF65-F5344CB8AC3E}">
        <p14:creationId xmlns:p14="http://schemas.microsoft.com/office/powerpoint/2010/main" val="46179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a:t>
            </a:r>
            <a:r>
              <a:rPr lang="en-US" sz="1000" dirty="0">
                <a:latin typeface="Comfortaa" panose="020F0603070200060003" pitchFamily="34" charset="0"/>
              </a:rPr>
              <a:t> using</a:t>
            </a:r>
            <a:r>
              <a:rPr lang="en-US" sz="1000" dirty="0" smtClean="0">
                <a:latin typeface="Comfortaa" panose="020F0603070200060003" pitchFamily="34" charset="0"/>
              </a:rPr>
              <a:t> open energy and GDP data from World Bank and food balance and trade, labor and fertilizer data from FAOSTAT</a:t>
            </a:r>
            <a:endParaRPr lang="en-US" sz="1000" dirty="0">
              <a:latin typeface="Comfortaa" panose="020F0603070200060003" pitchFamily="34" charset="0"/>
            </a:endParaRPr>
          </a:p>
        </p:txBody>
      </p:sp>
      <p:sp>
        <p:nvSpPr>
          <p:cNvPr id="6"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Csala (expected 2015)</a:t>
            </a:r>
          </a:p>
        </p:txBody>
      </p:sp>
      <p:pic>
        <p:nvPicPr>
          <p:cNvPr id="8" name="Picture 7"/>
          <p:cNvPicPr>
            <a:picLocks noChangeAspect="1"/>
          </p:cNvPicPr>
          <p:nvPr/>
        </p:nvPicPr>
        <p:blipFill>
          <a:blip r:embed="rId3"/>
          <a:stretch>
            <a:fillRect/>
          </a:stretch>
        </p:blipFill>
        <p:spPr>
          <a:xfrm>
            <a:off x="638629" y="429987"/>
            <a:ext cx="10146620" cy="5966640"/>
          </a:xfrm>
          <a:prstGeom prst="rect">
            <a:avLst/>
          </a:prstGeom>
        </p:spPr>
      </p:pic>
      <p:sp>
        <p:nvSpPr>
          <p:cNvPr id="10" name="Rectangle 9"/>
          <p:cNvSpPr/>
          <p:nvPr/>
        </p:nvSpPr>
        <p:spPr>
          <a:xfrm>
            <a:off x="0" y="0"/>
            <a:ext cx="3052689" cy="16459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54290" y="0"/>
            <a:ext cx="1703642" cy="110523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0-HD-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Subtitle 2"/>
          <p:cNvSpPr txBox="1">
            <a:spLocks/>
          </p:cNvSpPr>
          <p:nvPr/>
        </p:nvSpPr>
        <p:spPr>
          <a:xfrm rot="16200000">
            <a:off x="10398383" y="4899283"/>
            <a:ext cx="3073092" cy="5141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800" b="1" dirty="0" smtClean="0">
                <a:latin typeface="Comfortaa" panose="020F0603070200060003" pitchFamily="34" charset="0"/>
              </a:rPr>
              <a:t>* All values in </a:t>
            </a:r>
            <a:r>
              <a:rPr lang="en-US" sz="1800" b="1" dirty="0" err="1" smtClean="0">
                <a:latin typeface="Comfortaa" panose="020F0603070200060003" pitchFamily="34" charset="0"/>
              </a:rPr>
              <a:t>TWh</a:t>
            </a:r>
            <a:endParaRPr lang="en-US" sz="1800" b="1" dirty="0">
              <a:latin typeface="Comfortaa" panose="020F0603070200060003" pitchFamily="34" charset="0"/>
            </a:endParaRPr>
          </a:p>
        </p:txBody>
      </p:sp>
    </p:spTree>
    <p:extLst>
      <p:ext uri="{BB962C8B-B14F-4D97-AF65-F5344CB8AC3E}">
        <p14:creationId xmlns:p14="http://schemas.microsoft.com/office/powerpoint/2010/main" val="121128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a:t>
            </a:r>
            <a:r>
              <a:rPr lang="en-US" sz="1000" dirty="0">
                <a:latin typeface="Comfortaa" panose="020F0603070200060003" pitchFamily="34" charset="0"/>
              </a:rPr>
              <a:t>using </a:t>
            </a:r>
            <a:r>
              <a:rPr lang="en-US" sz="1000" dirty="0" smtClean="0">
                <a:latin typeface="Comfortaa" panose="020F0603070200060003" pitchFamily="34" charset="0"/>
              </a:rPr>
              <a:t>open energy and GDP data from World Bank and food balance and trade, labor and fertilizer data from FAOSTAT</a:t>
            </a:r>
            <a:endParaRPr lang="en-US" sz="1000" dirty="0">
              <a:latin typeface="Comfortaa" panose="020F0603070200060003" pitchFamily="34" charset="0"/>
            </a:endParaRPr>
          </a:p>
        </p:txBody>
      </p:sp>
      <p:sp>
        <p:nvSpPr>
          <p:cNvPr id="6"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Csala (expected 2015)</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29" y="743336"/>
            <a:ext cx="10643660" cy="5522117"/>
          </a:xfrm>
          <a:prstGeom prst="rect">
            <a:avLst/>
          </a:prstGeom>
        </p:spPr>
      </p:pic>
      <p:sp>
        <p:nvSpPr>
          <p:cNvPr id="10" name="Rectangle 9"/>
          <p:cNvSpPr/>
          <p:nvPr/>
        </p:nvSpPr>
        <p:spPr>
          <a:xfrm>
            <a:off x="1" y="0"/>
            <a:ext cx="2854290" cy="1441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54290" y="0"/>
            <a:ext cx="1703642" cy="104100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0-HD-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Subtitle 2"/>
          <p:cNvSpPr txBox="1">
            <a:spLocks/>
          </p:cNvSpPr>
          <p:nvPr/>
        </p:nvSpPr>
        <p:spPr>
          <a:xfrm rot="16200000">
            <a:off x="10398383" y="4899283"/>
            <a:ext cx="3073092" cy="5141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800" b="1" dirty="0" smtClean="0">
                <a:latin typeface="Comfortaa" panose="020F0603070200060003" pitchFamily="34" charset="0"/>
              </a:rPr>
              <a:t>* All values in </a:t>
            </a:r>
            <a:r>
              <a:rPr lang="en-US" sz="1800" b="1" dirty="0" err="1" smtClean="0">
                <a:latin typeface="Comfortaa" panose="020F0603070200060003" pitchFamily="34" charset="0"/>
              </a:rPr>
              <a:t>TWh</a:t>
            </a:r>
            <a:endParaRPr lang="en-US" sz="1800" b="1" dirty="0">
              <a:latin typeface="Comfortaa" panose="020F0603070200060003" pitchFamily="34" charset="0"/>
            </a:endParaRPr>
          </a:p>
        </p:txBody>
      </p:sp>
    </p:spTree>
    <p:extLst>
      <p:ext uri="{BB962C8B-B14F-4D97-AF65-F5344CB8AC3E}">
        <p14:creationId xmlns:p14="http://schemas.microsoft.com/office/powerpoint/2010/main" val="92152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1625600"/>
            <a:ext cx="6940062" cy="4775200"/>
          </a:xfrm>
          <a:prstGeom prst="rect">
            <a:avLst/>
          </a:prstGeom>
        </p:spPr>
      </p:pic>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 open energy data from EIA (1970-2040), BP (1960-2035), population data from UNSD, (1950-2100)   </a:t>
            </a:r>
            <a:endParaRPr lang="en-US" sz="1000" dirty="0">
              <a:latin typeface="Comfortaa" panose="020F0603070200060003" pitchFamily="34" charset="0"/>
            </a:endParaRPr>
          </a:p>
        </p:txBody>
      </p:sp>
      <p:sp>
        <p:nvSpPr>
          <p:cNvPr id="6" name="Subtitle 2"/>
          <p:cNvSpPr txBox="1">
            <a:spLocks/>
          </p:cNvSpPr>
          <p:nvPr/>
        </p:nvSpPr>
        <p:spPr>
          <a:xfrm>
            <a:off x="7006158" y="2042523"/>
            <a:ext cx="2612515" cy="34700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200" dirty="0" smtClean="0">
                <a:latin typeface="Comfortaa" panose="020F0603070200060003" pitchFamily="34" charset="0"/>
              </a:rPr>
              <a:t>Pickard (2014)</a:t>
            </a:r>
          </a:p>
          <a:p>
            <a:pPr marL="0" indent="0">
              <a:buNone/>
            </a:pPr>
            <a:r>
              <a:rPr lang="en-US" sz="1200" dirty="0" smtClean="0">
                <a:latin typeface="Comfortaa" panose="020F0603070200060003" pitchFamily="34" charset="0"/>
              </a:rPr>
              <a:t>Trainer (2014)</a:t>
            </a:r>
          </a:p>
          <a:p>
            <a:pPr marL="0" indent="0">
              <a:buNone/>
            </a:pPr>
            <a:endParaRPr lang="en-US" sz="1200" dirty="0">
              <a:latin typeface="Comfortaa" panose="020F0603070200060003" pitchFamily="34" charset="0"/>
            </a:endParaRPr>
          </a:p>
          <a:p>
            <a:pPr marL="0" indent="0">
              <a:buNone/>
            </a:pPr>
            <a:endParaRPr lang="en-US" sz="1200" dirty="0" smtClean="0">
              <a:latin typeface="Comfortaa" panose="020F0603070200060003" pitchFamily="34" charset="0"/>
            </a:endParaRPr>
          </a:p>
          <a:p>
            <a:pPr marL="0" indent="0">
              <a:buNone/>
            </a:pPr>
            <a:endParaRPr lang="en-US" sz="1200" dirty="0" smtClean="0">
              <a:latin typeface="Comfortaa" panose="020F0603070200060003" pitchFamily="34" charset="0"/>
            </a:endParaRPr>
          </a:p>
          <a:p>
            <a:pPr marL="0" indent="0">
              <a:buNone/>
            </a:pPr>
            <a:r>
              <a:rPr lang="en-US" sz="1200" dirty="0" err="1" smtClean="0">
                <a:latin typeface="Comfortaa" panose="020F0603070200060003" pitchFamily="34" charset="0"/>
              </a:rPr>
              <a:t>Spreng</a:t>
            </a:r>
            <a:r>
              <a:rPr lang="en-US" sz="1200" dirty="0" smtClean="0">
                <a:latin typeface="Comfortaa" panose="020F0603070200060003" pitchFamily="34" charset="0"/>
              </a:rPr>
              <a:t> (2005)</a:t>
            </a:r>
            <a:endParaRPr lang="en-US" sz="1200" dirty="0">
              <a:latin typeface="Comfortaa" panose="020F0603070200060003" pitchFamily="34" charset="0"/>
            </a:endParaRPr>
          </a:p>
          <a:p>
            <a:pPr marL="0" indent="0">
              <a:buNone/>
            </a:pPr>
            <a:endParaRPr lang="en-US" sz="1200" dirty="0" smtClean="0">
              <a:latin typeface="Comfortaa" panose="020F0603070200060003" pitchFamily="34" charset="0"/>
            </a:endParaRPr>
          </a:p>
          <a:p>
            <a:pPr marL="0" indent="0">
              <a:buNone/>
            </a:pPr>
            <a:endParaRPr lang="en-US" sz="1200" dirty="0" smtClean="0">
              <a:latin typeface="Comfortaa" panose="020F0603070200060003" pitchFamily="34" charset="0"/>
            </a:endParaRPr>
          </a:p>
          <a:p>
            <a:pPr marL="0" indent="0">
              <a:buNone/>
            </a:pPr>
            <a:r>
              <a:rPr lang="en-US" sz="1200" dirty="0" smtClean="0">
                <a:latin typeface="Comfortaa" panose="020F0603070200060003" pitchFamily="34" charset="0"/>
              </a:rPr>
              <a:t>Project </a:t>
            </a:r>
            <a:r>
              <a:rPr lang="en-US" sz="1200" dirty="0" err="1" smtClean="0">
                <a:latin typeface="Comfortaa" panose="020F0603070200060003" pitchFamily="34" charset="0"/>
              </a:rPr>
              <a:t>Novatlantis</a:t>
            </a:r>
            <a:r>
              <a:rPr lang="en-US" sz="1200" dirty="0" smtClean="0">
                <a:latin typeface="Comfortaa" panose="020F0603070200060003" pitchFamily="34" charset="0"/>
              </a:rPr>
              <a:t> (2004)</a:t>
            </a:r>
            <a:endParaRPr lang="en-US" sz="1200" dirty="0">
              <a:latin typeface="Comfortaa" panose="020F0603070200060003" pitchFamily="34" charset="0"/>
            </a:endParaRPr>
          </a:p>
          <a:p>
            <a:pPr marL="0" indent="0">
              <a:buNone/>
            </a:pPr>
            <a:r>
              <a:rPr lang="en-US" sz="1200" dirty="0" err="1" smtClean="0">
                <a:latin typeface="Comfortaa" panose="020F0603070200060003" pitchFamily="34" charset="0"/>
              </a:rPr>
              <a:t>Marechal</a:t>
            </a:r>
            <a:r>
              <a:rPr lang="en-US" sz="1200" dirty="0">
                <a:latin typeface="Comfortaa" panose="020F0603070200060003" pitchFamily="34" charset="0"/>
              </a:rPr>
              <a:t> </a:t>
            </a:r>
            <a:r>
              <a:rPr lang="en-US" sz="1200" dirty="0" smtClean="0">
                <a:latin typeface="Comfortaa" panose="020F0603070200060003" pitchFamily="34" charset="0"/>
              </a:rPr>
              <a:t>et al. (2005)</a:t>
            </a:r>
          </a:p>
          <a:p>
            <a:pPr marL="0" indent="0">
              <a:buNone/>
            </a:pPr>
            <a:endParaRPr lang="en-US" sz="1200" dirty="0">
              <a:latin typeface="Comfortaa" panose="020F0603070200060003" pitchFamily="34" charset="0"/>
            </a:endParaRPr>
          </a:p>
          <a:p>
            <a:pPr marL="0" indent="0">
              <a:buNone/>
            </a:pPr>
            <a:r>
              <a:rPr lang="en-US" sz="1200" dirty="0">
                <a:latin typeface="Comfortaa" panose="020F0603070200060003" pitchFamily="34" charset="0"/>
              </a:rPr>
              <a:t>Jacobson , </a:t>
            </a:r>
            <a:r>
              <a:rPr lang="en-US" sz="1200" dirty="0" err="1">
                <a:latin typeface="Comfortaa" panose="020F0603070200060003" pitchFamily="34" charset="0"/>
              </a:rPr>
              <a:t>Delucchi</a:t>
            </a:r>
            <a:r>
              <a:rPr lang="en-US" sz="1200" dirty="0">
                <a:latin typeface="Comfortaa" panose="020F0603070200060003" pitchFamily="34" charset="0"/>
              </a:rPr>
              <a:t> (2011</a:t>
            </a:r>
            <a:r>
              <a:rPr lang="en-US" sz="1200" dirty="0" smtClean="0">
                <a:latin typeface="Comfortaa" panose="020F0603070200060003" pitchFamily="34" charset="0"/>
              </a:rPr>
              <a:t>)</a:t>
            </a:r>
            <a:endParaRPr lang="en-US" sz="1200" dirty="0">
              <a:latin typeface="Comfortaa" panose="020F0603070200060003" pitchFamily="34" charset="0"/>
            </a:endParaRPr>
          </a:p>
        </p:txBody>
      </p:sp>
      <p:sp>
        <p:nvSpPr>
          <p:cNvPr id="8" name="Subtitle 2"/>
          <p:cNvSpPr txBox="1">
            <a:spLocks/>
          </p:cNvSpPr>
          <p:nvPr/>
        </p:nvSpPr>
        <p:spPr>
          <a:xfrm>
            <a:off x="9183244" y="2456364"/>
            <a:ext cx="2638641" cy="233353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lnSpc>
                <a:spcPct val="130000"/>
              </a:lnSpc>
              <a:buNone/>
            </a:pPr>
            <a:r>
              <a:rPr lang="en-US" sz="1600" dirty="0">
                <a:latin typeface="Comfortaa" panose="020F0603070200060003" pitchFamily="34" charset="0"/>
              </a:rPr>
              <a:t>An average net primary power of </a:t>
            </a:r>
            <a:r>
              <a:rPr lang="en-US" sz="1600" b="1" dirty="0">
                <a:latin typeface="Comfortaa" panose="020F0603070200060003" pitchFamily="34" charset="0"/>
              </a:rPr>
              <a:t>2000W per capita</a:t>
            </a:r>
            <a:r>
              <a:rPr lang="en-US" sz="1600" dirty="0">
                <a:latin typeface="Comfortaa" panose="020F0603070200060003" pitchFamily="34" charset="0"/>
              </a:rPr>
              <a:t> may be considered as a </a:t>
            </a:r>
            <a:r>
              <a:rPr lang="en-US" sz="1600" dirty="0" smtClean="0">
                <a:latin typeface="Comfortaa" panose="020F0603070200060003" pitchFamily="34" charset="0"/>
              </a:rPr>
              <a:t>lower </a:t>
            </a:r>
            <a:r>
              <a:rPr lang="en-US" sz="1600" dirty="0">
                <a:latin typeface="Comfortaa" panose="020F0603070200060003" pitchFamily="34" charset="0"/>
              </a:rPr>
              <a:t>limit for maintaining an acceptable quality of life in a technical </a:t>
            </a:r>
            <a:r>
              <a:rPr lang="en-US" sz="1600" dirty="0" smtClean="0">
                <a:latin typeface="Comfortaa" panose="020F0603070200060003" pitchFamily="34" charset="0"/>
              </a:rPr>
              <a:t>society.</a:t>
            </a:r>
            <a:endParaRPr lang="en-US" sz="1600" dirty="0">
              <a:latin typeface="Comfortaa" panose="020F0603070200060003" pitchFamily="34" charset="0"/>
            </a:endParaRPr>
          </a:p>
        </p:txBody>
      </p:sp>
      <p:sp>
        <p:nvSpPr>
          <p:cNvPr id="9"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r>
              <a:rPr lang="en-US" sz="1000" dirty="0" err="1">
                <a:latin typeface="Comfortaa" panose="020F0603070200060003" pitchFamily="34" charset="0"/>
              </a:rPr>
              <a:t>Marechal</a:t>
            </a:r>
            <a:r>
              <a:rPr lang="en-US" sz="1000" dirty="0">
                <a:latin typeface="Comfortaa" panose="020F0603070200060003" pitchFamily="34" charset="0"/>
              </a:rPr>
              <a:t> et al. (2005</a:t>
            </a:r>
            <a:r>
              <a:rPr lang="en-US" sz="1000" dirty="0" smtClean="0">
                <a:latin typeface="Comfortaa" panose="020F0603070200060003" pitchFamily="34" charset="0"/>
              </a:rPr>
              <a:t>), Pfeiffer et al. (2005), </a:t>
            </a:r>
          </a:p>
          <a:p>
            <a:pPr marL="0" indent="0" algn="r">
              <a:buNone/>
            </a:pPr>
            <a:r>
              <a:rPr lang="en-US" sz="1000" dirty="0" err="1" smtClean="0">
                <a:latin typeface="Comfortaa" panose="020F0603070200060003" pitchFamily="34" charset="0"/>
              </a:rPr>
              <a:t>Spreng</a:t>
            </a:r>
            <a:r>
              <a:rPr lang="en-US" sz="1000" dirty="0" smtClean="0">
                <a:latin typeface="Comfortaa" panose="020F0603070200060003" pitchFamily="34" charset="0"/>
              </a:rPr>
              <a:t> (2005), Schultz et al. (2008), Huebner </a:t>
            </a:r>
            <a:r>
              <a:rPr lang="en-US" sz="1000" dirty="0">
                <a:latin typeface="Comfortaa" panose="020F0603070200060003" pitchFamily="34" charset="0"/>
              </a:rPr>
              <a:t>(2009</a:t>
            </a:r>
            <a:r>
              <a:rPr lang="en-US" sz="1000" dirty="0" smtClean="0">
                <a:latin typeface="Comfortaa" panose="020F0603070200060003" pitchFamily="34" charset="0"/>
              </a:rPr>
              <a:t>)</a:t>
            </a:r>
            <a:endParaRPr lang="en-US" sz="1000" dirty="0">
              <a:latin typeface="Comfortaa" panose="020F0603070200060003" pitchFamily="34" charset="0"/>
            </a:endParaRPr>
          </a:p>
        </p:txBody>
      </p:sp>
      <p:sp>
        <p:nvSpPr>
          <p:cNvPr id="11" name="Subtitle 2"/>
          <p:cNvSpPr txBox="1">
            <a:spLocks/>
          </p:cNvSpPr>
          <p:nvPr/>
        </p:nvSpPr>
        <p:spPr>
          <a:xfrm>
            <a:off x="4776679" y="709747"/>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b="1" dirty="0" smtClean="0">
                <a:latin typeface="Comfortaa" panose="020F0603070200060003" pitchFamily="34" charset="0"/>
              </a:rPr>
              <a:t>2000 </a:t>
            </a:r>
            <a:r>
              <a:rPr lang="en-US" sz="2400" dirty="0" smtClean="0">
                <a:latin typeface="Comfortaa" panose="020F0603070200060003" pitchFamily="34" charset="0"/>
              </a:rPr>
              <a:t>W / capita ∙ </a:t>
            </a:r>
            <a:r>
              <a:rPr lang="en-US" sz="2400" b="1" dirty="0" smtClean="0">
                <a:latin typeface="Comfortaa" panose="020F0603070200060003" pitchFamily="34" charset="0"/>
              </a:rPr>
              <a:t>10</a:t>
            </a:r>
            <a:r>
              <a:rPr lang="en-US" sz="2400" dirty="0" smtClean="0">
                <a:latin typeface="Comfortaa" panose="020F0603070200060003" pitchFamily="34" charset="0"/>
              </a:rPr>
              <a:t> billion people  = </a:t>
            </a:r>
            <a:r>
              <a:rPr lang="en-US" sz="2400" b="1" dirty="0" smtClean="0">
                <a:latin typeface="Comfortaa" panose="020F0603070200060003" pitchFamily="34" charset="0"/>
              </a:rPr>
              <a:t>20 trillion W</a:t>
            </a:r>
            <a:endParaRPr lang="en-US" sz="2400" b="1" dirty="0">
              <a:latin typeface="Comfortaa" panose="020F0603070200060003" pitchFamily="34" charset="0"/>
            </a:endParaRPr>
          </a:p>
        </p:txBody>
      </p:sp>
    </p:spTree>
    <p:extLst>
      <p:ext uri="{BB962C8B-B14F-4D97-AF65-F5344CB8AC3E}">
        <p14:creationId xmlns:p14="http://schemas.microsoft.com/office/powerpoint/2010/main" val="992803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a:t>
            </a:r>
            <a:r>
              <a:rPr lang="en-US" sz="1000" dirty="0">
                <a:latin typeface="Comfortaa" panose="020F0603070200060003" pitchFamily="34" charset="0"/>
              </a:rPr>
              <a:t>using </a:t>
            </a:r>
            <a:r>
              <a:rPr lang="en-US" sz="1000" dirty="0" smtClean="0">
                <a:latin typeface="Comfortaa" panose="020F0603070200060003" pitchFamily="34" charset="0"/>
              </a:rPr>
              <a:t>open energy and GDP data from World Bank and food balance and trade, labor and fertilizer data from FAOSTAT</a:t>
            </a:r>
            <a:endParaRPr lang="en-US" sz="1000" dirty="0">
              <a:latin typeface="Comfortaa" panose="020F0603070200060003" pitchFamily="34" charset="0"/>
            </a:endParaRPr>
          </a:p>
        </p:txBody>
      </p:sp>
      <p:sp>
        <p:nvSpPr>
          <p:cNvPr id="6"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Csala (expected 2015)</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66" y="743336"/>
            <a:ext cx="10270386" cy="5522117"/>
          </a:xfrm>
          <a:prstGeom prst="rect">
            <a:avLst/>
          </a:prstGeom>
        </p:spPr>
      </p:pic>
      <p:sp>
        <p:nvSpPr>
          <p:cNvPr id="10" name="Rectangle 9"/>
          <p:cNvSpPr/>
          <p:nvPr/>
        </p:nvSpPr>
        <p:spPr>
          <a:xfrm>
            <a:off x="1" y="0"/>
            <a:ext cx="2854290" cy="1441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54290" y="0"/>
            <a:ext cx="1703642" cy="104100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0-HD-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3" name="Subtitle 2"/>
          <p:cNvSpPr txBox="1">
            <a:spLocks/>
          </p:cNvSpPr>
          <p:nvPr/>
        </p:nvSpPr>
        <p:spPr>
          <a:xfrm rot="16200000">
            <a:off x="10398383" y="4899283"/>
            <a:ext cx="3073092" cy="5141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800" b="1" dirty="0" smtClean="0">
                <a:latin typeface="Comfortaa" panose="020F0603070200060003" pitchFamily="34" charset="0"/>
              </a:rPr>
              <a:t>* All values in </a:t>
            </a:r>
            <a:r>
              <a:rPr lang="en-US" sz="1800" b="1" dirty="0" err="1" smtClean="0">
                <a:latin typeface="Comfortaa" panose="020F0603070200060003" pitchFamily="34" charset="0"/>
              </a:rPr>
              <a:t>TWh</a:t>
            </a:r>
            <a:endParaRPr lang="en-US" sz="1800" b="1" dirty="0">
              <a:latin typeface="Comfortaa" panose="020F0603070200060003" pitchFamily="34" charset="0"/>
            </a:endParaRPr>
          </a:p>
        </p:txBody>
      </p:sp>
    </p:spTree>
    <p:extLst>
      <p:ext uri="{BB962C8B-B14F-4D97-AF65-F5344CB8AC3E}">
        <p14:creationId xmlns:p14="http://schemas.microsoft.com/office/powerpoint/2010/main" val="58621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using open energy and GDP data from World Bank and food balance and trade, labor and fertilizer data from FAOSTAT</a:t>
            </a:r>
            <a:endParaRPr lang="en-US" sz="1000" dirty="0">
              <a:latin typeface="Comfortaa" panose="020F0603070200060003" pitchFamily="34" charset="0"/>
            </a:endParaRPr>
          </a:p>
        </p:txBody>
      </p:sp>
      <p:sp>
        <p:nvSpPr>
          <p:cNvPr id="6"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Csala (expected 2015)</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66" y="785102"/>
            <a:ext cx="10270386" cy="5438585"/>
          </a:xfrm>
          <a:prstGeom prst="rect">
            <a:avLst/>
          </a:prstGeom>
        </p:spPr>
      </p:pic>
      <p:sp>
        <p:nvSpPr>
          <p:cNvPr id="10" name="Rectangle 9"/>
          <p:cNvSpPr/>
          <p:nvPr/>
        </p:nvSpPr>
        <p:spPr>
          <a:xfrm>
            <a:off x="1" y="0"/>
            <a:ext cx="2854290" cy="1441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54290" y="0"/>
            <a:ext cx="1703642" cy="104100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0-HD-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2" name="Subtitle 2"/>
          <p:cNvSpPr txBox="1">
            <a:spLocks/>
          </p:cNvSpPr>
          <p:nvPr/>
        </p:nvSpPr>
        <p:spPr>
          <a:xfrm rot="16200000">
            <a:off x="10398383" y="4899283"/>
            <a:ext cx="3073092" cy="5141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800" b="1" dirty="0" smtClean="0">
                <a:latin typeface="Comfortaa" panose="020F0603070200060003" pitchFamily="34" charset="0"/>
              </a:rPr>
              <a:t>* All values in </a:t>
            </a:r>
            <a:r>
              <a:rPr lang="en-US" sz="1800" b="1" dirty="0" err="1" smtClean="0">
                <a:latin typeface="Comfortaa" panose="020F0603070200060003" pitchFamily="34" charset="0"/>
              </a:rPr>
              <a:t>TWh</a:t>
            </a:r>
            <a:endParaRPr lang="en-US" sz="1800" b="1" dirty="0">
              <a:latin typeface="Comfortaa" panose="020F0603070200060003" pitchFamily="34" charset="0"/>
            </a:endParaRPr>
          </a:p>
        </p:txBody>
      </p:sp>
    </p:spTree>
    <p:extLst>
      <p:ext uri="{BB962C8B-B14F-4D97-AF65-F5344CB8AC3E}">
        <p14:creationId xmlns:p14="http://schemas.microsoft.com/office/powerpoint/2010/main" val="31184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using open energy and GDP data from World Bank and food balance and trade, labor and fertilizer data from FAOSTAT</a:t>
            </a:r>
            <a:endParaRPr lang="en-US" sz="1000" dirty="0">
              <a:latin typeface="Comfortaa" panose="020F0603070200060003" pitchFamily="34" charset="0"/>
            </a:endParaRPr>
          </a:p>
        </p:txBody>
      </p:sp>
      <p:sp>
        <p:nvSpPr>
          <p:cNvPr id="6"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Csala (expected 2015)</a:t>
            </a:r>
          </a:p>
        </p:txBody>
      </p:sp>
      <p:pic>
        <p:nvPicPr>
          <p:cNvPr id="3" name="Picture 2"/>
          <p:cNvPicPr>
            <a:picLocks noChangeAspect="1"/>
          </p:cNvPicPr>
          <p:nvPr/>
        </p:nvPicPr>
        <p:blipFill>
          <a:blip r:embed="rId3"/>
          <a:stretch>
            <a:fillRect/>
          </a:stretch>
        </p:blipFill>
        <p:spPr>
          <a:xfrm>
            <a:off x="3180301" y="900332"/>
            <a:ext cx="8706900" cy="5365121"/>
          </a:xfrm>
          <a:prstGeom prst="rect">
            <a:avLst/>
          </a:prstGeom>
        </p:spPr>
      </p:pic>
      <p:sp>
        <p:nvSpPr>
          <p:cNvPr id="7" name="Subtitle 2"/>
          <p:cNvSpPr txBox="1">
            <a:spLocks/>
          </p:cNvSpPr>
          <p:nvPr/>
        </p:nvSpPr>
        <p:spPr>
          <a:xfrm>
            <a:off x="260073" y="1762313"/>
            <a:ext cx="2920228"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30000"/>
              </a:lnSpc>
            </a:pPr>
            <a:r>
              <a:rPr lang="en-US" b="1" dirty="0" smtClean="0">
                <a:latin typeface="Comfortaa" panose="020F0603070200060003" pitchFamily="34" charset="0"/>
              </a:rPr>
              <a:t>Steady </a:t>
            </a:r>
            <a:r>
              <a:rPr lang="en-US" b="1" dirty="0" smtClean="0">
                <a:solidFill>
                  <a:srgbClr val="92D050"/>
                </a:solidFill>
                <a:latin typeface="Comfortaa" panose="020F0603070200060003" pitchFamily="34" charset="0"/>
              </a:rPr>
              <a:t>decline</a:t>
            </a:r>
            <a:r>
              <a:rPr lang="en-US" b="1" dirty="0" smtClean="0">
                <a:latin typeface="Comfortaa" panose="020F0603070200060003" pitchFamily="34" charset="0"/>
              </a:rPr>
              <a:t> of EROEI over time</a:t>
            </a:r>
          </a:p>
          <a:p>
            <a:pPr>
              <a:lnSpc>
                <a:spcPct val="130000"/>
              </a:lnSpc>
            </a:pPr>
            <a:r>
              <a:rPr lang="en-US" b="1" dirty="0" smtClean="0">
                <a:latin typeface="Comfortaa" panose="020F0603070200060003" pitchFamily="34" charset="0"/>
              </a:rPr>
              <a:t>Correlation </a:t>
            </a:r>
            <a:br>
              <a:rPr lang="en-US" b="1" dirty="0" smtClean="0">
                <a:latin typeface="Comfortaa" panose="020F0603070200060003" pitchFamily="34" charset="0"/>
              </a:rPr>
            </a:br>
            <a:r>
              <a:rPr lang="en-US" b="1" dirty="0" smtClean="0">
                <a:latin typeface="Comfortaa" panose="020F0603070200060003" pitchFamily="34" charset="0"/>
              </a:rPr>
              <a:t>with </a:t>
            </a:r>
            <a:r>
              <a:rPr lang="en-US" b="1" dirty="0" smtClean="0">
                <a:solidFill>
                  <a:srgbClr val="92D050"/>
                </a:solidFill>
                <a:latin typeface="Comfortaa" panose="020F0603070200060003" pitchFamily="34" charset="0"/>
              </a:rPr>
              <a:t>GDP</a:t>
            </a:r>
          </a:p>
          <a:p>
            <a:pPr>
              <a:lnSpc>
                <a:spcPct val="130000"/>
              </a:lnSpc>
            </a:pPr>
            <a:r>
              <a:rPr lang="en-US" b="1" dirty="0" smtClean="0">
                <a:latin typeface="Comfortaa" panose="020F0603070200060003" pitchFamily="34" charset="0"/>
              </a:rPr>
              <a:t>Recent </a:t>
            </a:r>
            <a:r>
              <a:rPr lang="en-US" b="1" dirty="0" smtClean="0">
                <a:solidFill>
                  <a:srgbClr val="92D050"/>
                </a:solidFill>
                <a:latin typeface="Comfortaa" panose="020F0603070200060003" pitchFamily="34" charset="0"/>
              </a:rPr>
              <a:t>crop </a:t>
            </a:r>
            <a:br>
              <a:rPr lang="en-US" b="1" dirty="0" smtClean="0">
                <a:solidFill>
                  <a:srgbClr val="92D050"/>
                </a:solidFill>
                <a:latin typeface="Comfortaa" panose="020F0603070200060003" pitchFamily="34" charset="0"/>
              </a:rPr>
            </a:br>
            <a:r>
              <a:rPr lang="en-US" b="1" dirty="0" smtClean="0">
                <a:solidFill>
                  <a:srgbClr val="92D050"/>
                </a:solidFill>
                <a:latin typeface="Comfortaa" panose="020F0603070200060003" pitchFamily="34" charset="0"/>
              </a:rPr>
              <a:t>shift</a:t>
            </a:r>
            <a:r>
              <a:rPr lang="en-US" b="1" dirty="0" smtClean="0">
                <a:latin typeface="Comfortaa" panose="020F0603070200060003" pitchFamily="34" charset="0"/>
              </a:rPr>
              <a:t> obscures </a:t>
            </a:r>
            <a:br>
              <a:rPr lang="en-US" b="1" dirty="0" smtClean="0">
                <a:latin typeface="Comfortaa" panose="020F0603070200060003" pitchFamily="34" charset="0"/>
              </a:rPr>
            </a:br>
            <a:r>
              <a:rPr lang="en-US" b="1" dirty="0" smtClean="0">
                <a:latin typeface="Comfortaa" panose="020F0603070200060003" pitchFamily="34" charset="0"/>
              </a:rPr>
              <a:t>the full picture</a:t>
            </a:r>
          </a:p>
          <a:p>
            <a:pPr>
              <a:lnSpc>
                <a:spcPct val="130000"/>
              </a:lnSpc>
            </a:pPr>
            <a:r>
              <a:rPr lang="en-US" b="1" dirty="0" smtClean="0">
                <a:latin typeface="Comfortaa" panose="020F0603070200060003" pitchFamily="34" charset="0"/>
              </a:rPr>
              <a:t>Not </a:t>
            </a:r>
            <a:r>
              <a:rPr lang="en-US" b="1" dirty="0" smtClean="0">
                <a:solidFill>
                  <a:srgbClr val="92D050"/>
                </a:solidFill>
                <a:latin typeface="Comfortaa" panose="020F0603070200060003" pitchFamily="34" charset="0"/>
              </a:rPr>
              <a:t>sustainable</a:t>
            </a:r>
            <a:endParaRPr lang="en-US" b="1" dirty="0">
              <a:solidFill>
                <a:srgbClr val="92D050"/>
              </a:solidFill>
              <a:latin typeface="Comfortaa" panose="020F0603070200060003" pitchFamily="34" charset="0"/>
            </a:endParaRPr>
          </a:p>
        </p:txBody>
      </p:sp>
    </p:spTree>
    <p:extLst>
      <p:ext uri="{BB962C8B-B14F-4D97-AF65-F5344CB8AC3E}">
        <p14:creationId xmlns:p14="http://schemas.microsoft.com/office/powerpoint/2010/main" val="319212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65760" y="1986267"/>
            <a:ext cx="11529646" cy="120280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cap="none" dirty="0" smtClean="0">
                <a:latin typeface="Comfortaa" panose="020F0603070200060003" pitchFamily="34" charset="0"/>
              </a:rPr>
              <a:t>future work</a:t>
            </a:r>
            <a:endParaRPr lang="en-US" cap="none" dirty="0">
              <a:latin typeface="Comfortaa" panose="020F0603070200060003" pitchFamily="34" charset="0"/>
            </a:endParaRPr>
          </a:p>
        </p:txBody>
      </p:sp>
    </p:spTree>
    <p:extLst>
      <p:ext uri="{BB962C8B-B14F-4D97-AF65-F5344CB8AC3E}">
        <p14:creationId xmlns:p14="http://schemas.microsoft.com/office/powerpoint/2010/main" val="1405347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5049127" y="35518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a:latin typeface="Comfortaa" panose="020F0603070200060003" pitchFamily="34" charset="0"/>
              </a:rPr>
              <a:t>future work</a:t>
            </a:r>
          </a:p>
        </p:txBody>
      </p:sp>
      <p:sp>
        <p:nvSpPr>
          <p:cNvPr id="10" name="Rounded Rectangle 9"/>
          <p:cNvSpPr/>
          <p:nvPr/>
        </p:nvSpPr>
        <p:spPr>
          <a:xfrm>
            <a:off x="217714" y="2035043"/>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Population projections</a:t>
            </a:r>
          </a:p>
          <a:p>
            <a:pPr algn="ctr"/>
            <a:r>
              <a:rPr lang="en-US" sz="1600" b="1" dirty="0" smtClean="0">
                <a:latin typeface="Comfortaa" panose="020F0603070200060003" pitchFamily="34" charset="0"/>
              </a:rPr>
              <a:t>[UNSD]</a:t>
            </a:r>
            <a:endParaRPr lang="en-US" sz="1600" b="1" dirty="0">
              <a:latin typeface="Comfortaa" panose="020F0603070200060003" pitchFamily="34" charset="0"/>
            </a:endParaRPr>
          </a:p>
        </p:txBody>
      </p:sp>
      <p:sp>
        <p:nvSpPr>
          <p:cNvPr id="32" name="Rounded Rectangle 31"/>
          <p:cNvSpPr/>
          <p:nvPr/>
        </p:nvSpPr>
        <p:spPr>
          <a:xfrm>
            <a:off x="217714" y="3254244"/>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projections</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33" name="Rounded Rectangle 32"/>
          <p:cNvSpPr/>
          <p:nvPr/>
        </p:nvSpPr>
        <p:spPr>
          <a:xfrm>
            <a:off x="2627085" y="2628120"/>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data</a:t>
            </a:r>
            <a:endParaRPr lang="en-US" b="1" dirty="0">
              <a:latin typeface="Comfortaa" panose="020F0603070200060003" pitchFamily="34" charset="0"/>
            </a:endParaRPr>
          </a:p>
        </p:txBody>
      </p:sp>
      <p:sp>
        <p:nvSpPr>
          <p:cNvPr id="34" name="Rounded Rectangle 33"/>
          <p:cNvSpPr/>
          <p:nvPr/>
        </p:nvSpPr>
        <p:spPr>
          <a:xfrm>
            <a:off x="2627085" y="407954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Fossil</a:t>
            </a:r>
          </a:p>
          <a:p>
            <a:pPr algn="ctr"/>
            <a:r>
              <a:rPr lang="en-US" b="1" dirty="0" smtClean="0">
                <a:latin typeface="Comfortaa" panose="020F0603070200060003" pitchFamily="34" charset="0"/>
              </a:rPr>
              <a:t>data</a:t>
            </a:r>
            <a:endParaRPr lang="en-US" b="1" dirty="0">
              <a:latin typeface="Comfortaa" panose="020F0603070200060003" pitchFamily="34" charset="0"/>
            </a:endParaRPr>
          </a:p>
        </p:txBody>
      </p:sp>
      <p:sp>
        <p:nvSpPr>
          <p:cNvPr id="36" name="Rounded Rectangle 35"/>
          <p:cNvSpPr/>
          <p:nvPr/>
        </p:nvSpPr>
        <p:spPr>
          <a:xfrm>
            <a:off x="217714" y="4473445"/>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Emissions data</a:t>
            </a:r>
          </a:p>
          <a:p>
            <a:pPr algn="ctr"/>
            <a:r>
              <a:rPr lang="en-US" sz="1600" b="1" dirty="0" smtClean="0">
                <a:latin typeface="Comfortaa" panose="020F0603070200060003" pitchFamily="34" charset="0"/>
              </a:rPr>
              <a:t>[IPCC, EIA, BP]</a:t>
            </a:r>
            <a:endParaRPr lang="en-US" sz="1600" b="1" dirty="0">
              <a:latin typeface="Comfortaa" panose="020F0603070200060003" pitchFamily="34" charset="0"/>
            </a:endParaRPr>
          </a:p>
        </p:txBody>
      </p:sp>
      <p:sp>
        <p:nvSpPr>
          <p:cNvPr id="37" name="Rounded Rectangle 36"/>
          <p:cNvSpPr/>
          <p:nvPr/>
        </p:nvSpPr>
        <p:spPr>
          <a:xfrm>
            <a:off x="4958238" y="754737"/>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Trade</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400" b="1" dirty="0" smtClean="0">
                <a:latin typeface="Comfortaa" panose="020F0603070200060003" pitchFamily="34" charset="0"/>
              </a:rPr>
              <a:t>[UN COMTRADE]</a:t>
            </a:r>
            <a:endParaRPr lang="en-US" sz="1400" b="1" dirty="0">
              <a:latin typeface="Comfortaa" panose="020F0603070200060003" pitchFamily="34" charset="0"/>
            </a:endParaRPr>
          </a:p>
        </p:txBody>
      </p:sp>
      <p:sp>
        <p:nvSpPr>
          <p:cNvPr id="51" name="Rounded Rectangle 50"/>
          <p:cNvSpPr/>
          <p:nvPr/>
        </p:nvSpPr>
        <p:spPr>
          <a:xfrm>
            <a:off x="2685143" y="1217122"/>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a:t>
            </a:r>
          </a:p>
          <a:p>
            <a:pPr algn="ctr"/>
            <a:r>
              <a:rPr lang="en-US" b="1" dirty="0" smtClean="0">
                <a:latin typeface="Comfortaa" panose="020F0603070200060003" pitchFamily="34" charset="0"/>
              </a:rPr>
              <a:t>EROEI</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52" name="Rounded Rectangle 51"/>
          <p:cNvSpPr/>
          <p:nvPr/>
        </p:nvSpPr>
        <p:spPr>
          <a:xfrm>
            <a:off x="4934850" y="239640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energy data</a:t>
            </a:r>
            <a:endParaRPr lang="en-US" b="1" dirty="0">
              <a:latin typeface="Comfortaa" panose="020F0603070200060003" pitchFamily="34" charset="0"/>
            </a:endParaRPr>
          </a:p>
        </p:txBody>
      </p:sp>
      <p:sp>
        <p:nvSpPr>
          <p:cNvPr id="57" name="Rounded Rectangle 56"/>
          <p:cNvSpPr/>
          <p:nvPr/>
        </p:nvSpPr>
        <p:spPr>
          <a:xfrm>
            <a:off x="7728069" y="1876488"/>
            <a:ext cx="2657959" cy="1367454"/>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Sustainable Energy Transition Paths</a:t>
            </a:r>
            <a:endParaRPr lang="en-US" b="1" dirty="0">
              <a:latin typeface="Comfortaa" panose="020F0603070200060003" pitchFamily="34" charset="0"/>
            </a:endParaRPr>
          </a:p>
        </p:txBody>
      </p:sp>
      <p:cxnSp>
        <p:nvCxnSpPr>
          <p:cNvPr id="14" name="Straight Arrow Connector 13"/>
          <p:cNvCxnSpPr>
            <a:stCxn id="10" idx="3"/>
            <a:endCxn id="33" idx="1"/>
          </p:cNvCxnSpPr>
          <p:nvPr/>
        </p:nvCxnSpPr>
        <p:spPr>
          <a:xfrm>
            <a:off x="1930400" y="2538898"/>
            <a:ext cx="696685" cy="59307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2" idx="3"/>
            <a:endCxn id="33" idx="1"/>
          </p:cNvCxnSpPr>
          <p:nvPr/>
        </p:nvCxnSpPr>
        <p:spPr>
          <a:xfrm flipV="1">
            <a:off x="1930400" y="3131975"/>
            <a:ext cx="696685" cy="62612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6" idx="3"/>
            <a:endCxn id="34" idx="1"/>
          </p:cNvCxnSpPr>
          <p:nvPr/>
        </p:nvCxnSpPr>
        <p:spPr>
          <a:xfrm flipV="1">
            <a:off x="1930400" y="4583403"/>
            <a:ext cx="696685" cy="39389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3"/>
            <a:endCxn id="34" idx="1"/>
          </p:cNvCxnSpPr>
          <p:nvPr/>
        </p:nvCxnSpPr>
        <p:spPr>
          <a:xfrm>
            <a:off x="1930400" y="3758099"/>
            <a:ext cx="696685" cy="82530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1" idx="3"/>
            <a:endCxn id="52" idx="1"/>
          </p:cNvCxnSpPr>
          <p:nvPr/>
        </p:nvCxnSpPr>
        <p:spPr>
          <a:xfrm>
            <a:off x="4397829" y="1720977"/>
            <a:ext cx="537021" cy="1179286"/>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3" idx="3"/>
            <a:endCxn id="52" idx="1"/>
          </p:cNvCxnSpPr>
          <p:nvPr/>
        </p:nvCxnSpPr>
        <p:spPr>
          <a:xfrm flipV="1">
            <a:off x="4339771" y="2900263"/>
            <a:ext cx="595079" cy="231712"/>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4" idx="3"/>
            <a:endCxn id="52" idx="1"/>
          </p:cNvCxnSpPr>
          <p:nvPr/>
        </p:nvCxnSpPr>
        <p:spPr>
          <a:xfrm flipV="1">
            <a:off x="4339771" y="2900263"/>
            <a:ext cx="595079" cy="168314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7" idx="3"/>
            <a:endCxn id="57" idx="1"/>
          </p:cNvCxnSpPr>
          <p:nvPr/>
        </p:nvCxnSpPr>
        <p:spPr>
          <a:xfrm>
            <a:off x="6670924" y="1258592"/>
            <a:ext cx="1057145" cy="1301623"/>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2" idx="3"/>
            <a:endCxn id="57" idx="1"/>
          </p:cNvCxnSpPr>
          <p:nvPr/>
        </p:nvCxnSpPr>
        <p:spPr>
          <a:xfrm flipV="1">
            <a:off x="6647536" y="2560215"/>
            <a:ext cx="1080533" cy="340048"/>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Subtitle 2"/>
          <p:cNvSpPr txBox="1">
            <a:spLocks/>
          </p:cNvSpPr>
          <p:nvPr/>
        </p:nvSpPr>
        <p:spPr>
          <a:xfrm>
            <a:off x="4731657" y="3609911"/>
            <a:ext cx="7271657" cy="15955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30000"/>
              </a:lnSpc>
              <a:buFont typeface="+mj-lt"/>
              <a:buAutoNum type="arabicPeriod"/>
            </a:pPr>
            <a:r>
              <a:rPr lang="en-US" sz="1800" dirty="0" smtClean="0">
                <a:latin typeface="Comfortaa" panose="020F0603070200060003" pitchFamily="34" charset="0"/>
              </a:rPr>
              <a:t>Modify exiting global model (SET2.0) to include </a:t>
            </a:r>
            <a:br>
              <a:rPr lang="en-US" sz="1800" dirty="0" smtClean="0">
                <a:latin typeface="Comfortaa" panose="020F0603070200060003" pitchFamily="34" charset="0"/>
              </a:rPr>
            </a:br>
            <a:r>
              <a:rPr lang="en-US" sz="1800" b="1" dirty="0" smtClean="0">
                <a:solidFill>
                  <a:srgbClr val="92D050"/>
                </a:solidFill>
                <a:latin typeface="Comfortaa" panose="020F0603070200060003" pitchFamily="34" charset="0"/>
              </a:rPr>
              <a:t>trade flows </a:t>
            </a:r>
            <a:r>
              <a:rPr lang="en-US" sz="1800" dirty="0" smtClean="0">
                <a:latin typeface="Comfortaa" panose="020F0603070200060003" pitchFamily="34" charset="0"/>
              </a:rPr>
              <a:t>and </a:t>
            </a:r>
            <a:r>
              <a:rPr lang="en-US" sz="1800" b="1" dirty="0" smtClean="0">
                <a:solidFill>
                  <a:srgbClr val="92D050"/>
                </a:solidFill>
                <a:latin typeface="Comfortaa" panose="020F0603070200060003" pitchFamily="34" charset="0"/>
              </a:rPr>
              <a:t>terrain limitations</a:t>
            </a:r>
          </a:p>
          <a:p>
            <a:pPr lvl="1" algn="just">
              <a:lnSpc>
                <a:spcPct val="130000"/>
              </a:lnSpc>
              <a:buFont typeface="+mj-lt"/>
              <a:buAutoNum type="arabicPeriod"/>
            </a:pPr>
            <a:r>
              <a:rPr lang="en-US" sz="1600" dirty="0" smtClean="0">
                <a:latin typeface="Comfortaa" panose="020F0603070200060003" pitchFamily="34" charset="0"/>
              </a:rPr>
              <a:t>Parse country-pair-energy-flows from UN COMTRADE/MIT OEC</a:t>
            </a:r>
          </a:p>
          <a:p>
            <a:pPr lvl="1" algn="just">
              <a:lnSpc>
                <a:spcPct val="130000"/>
              </a:lnSpc>
              <a:buFont typeface="+mj-lt"/>
              <a:buAutoNum type="arabicPeriod"/>
            </a:pPr>
            <a:r>
              <a:rPr lang="en-US" sz="1600" dirty="0" smtClean="0">
                <a:latin typeface="Comfortaa" panose="020F0603070200060003" pitchFamily="34" charset="0"/>
              </a:rPr>
              <a:t>Create import cap mechanism, similar to emissions</a:t>
            </a:r>
          </a:p>
          <a:p>
            <a:pPr lvl="1" algn="just">
              <a:lnSpc>
                <a:spcPct val="130000"/>
              </a:lnSpc>
              <a:buFont typeface="+mj-lt"/>
              <a:buAutoNum type="arabicPeriod"/>
            </a:pPr>
            <a:r>
              <a:rPr lang="en-US" sz="1600" dirty="0">
                <a:latin typeface="Comfortaa" panose="020F0603070200060003" pitchFamily="34" charset="0"/>
              </a:rPr>
              <a:t>IRENA renewable energy potential maps</a:t>
            </a:r>
          </a:p>
          <a:p>
            <a:pPr lvl="1" algn="just">
              <a:lnSpc>
                <a:spcPct val="130000"/>
              </a:lnSpc>
              <a:buFont typeface="+mj-lt"/>
              <a:buAutoNum type="arabicPeriod"/>
            </a:pPr>
            <a:r>
              <a:rPr lang="en-US" sz="1600" dirty="0" smtClean="0">
                <a:latin typeface="Comfortaa" panose="020F0603070200060003" pitchFamily="34" charset="0"/>
              </a:rPr>
              <a:t>Create renewable depletion, similar to fossils</a:t>
            </a:r>
          </a:p>
          <a:p>
            <a:pPr algn="just">
              <a:lnSpc>
                <a:spcPct val="130000"/>
              </a:lnSpc>
              <a:buFont typeface="+mj-lt"/>
              <a:buAutoNum type="arabicPeriod"/>
            </a:pPr>
            <a:r>
              <a:rPr lang="en-US" sz="1800" dirty="0" smtClean="0">
                <a:latin typeface="Comfortaa" panose="020F0603070200060003" pitchFamily="34" charset="0"/>
              </a:rPr>
              <a:t>Automatically estimate </a:t>
            </a:r>
            <a:r>
              <a:rPr lang="en-US" sz="1800" dirty="0" smtClean="0">
                <a:solidFill>
                  <a:srgbClr val="92D050"/>
                </a:solidFill>
                <a:latin typeface="Comfortaa" panose="020F0603070200060003" pitchFamily="34" charset="0"/>
              </a:rPr>
              <a:t>sustainable energy transition paths for nations </a:t>
            </a:r>
            <a:r>
              <a:rPr lang="en-US" sz="1800" dirty="0" smtClean="0">
                <a:latin typeface="Comfortaa" panose="020F0603070200060003" pitchFamily="34" charset="0"/>
              </a:rPr>
              <a:t>based on country terrains and trade flows</a:t>
            </a:r>
          </a:p>
          <a:p>
            <a:pPr algn="just">
              <a:lnSpc>
                <a:spcPct val="130000"/>
              </a:lnSpc>
              <a:buFont typeface="+mj-lt"/>
              <a:buAutoNum type="arabicPeriod"/>
            </a:pPr>
            <a:r>
              <a:rPr lang="en-US" sz="1800" dirty="0" smtClean="0">
                <a:latin typeface="Comfortaa" panose="020F0603070200060003" pitchFamily="34" charset="0"/>
              </a:rPr>
              <a:t>Conduct per country simulations, analyze and compare to global results</a:t>
            </a:r>
          </a:p>
        </p:txBody>
      </p:sp>
    </p:spTree>
    <p:extLst>
      <p:ext uri="{BB962C8B-B14F-4D97-AF65-F5344CB8AC3E}">
        <p14:creationId xmlns:p14="http://schemas.microsoft.com/office/powerpoint/2010/main" val="18464517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5049127" y="35518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a:latin typeface="Comfortaa" panose="020F0603070200060003" pitchFamily="34" charset="0"/>
              </a:rPr>
              <a:t>future work</a:t>
            </a:r>
          </a:p>
        </p:txBody>
      </p:sp>
      <p:sp>
        <p:nvSpPr>
          <p:cNvPr id="53" name="Rounded Rectangle 52"/>
          <p:cNvSpPr/>
          <p:nvPr/>
        </p:nvSpPr>
        <p:spPr>
          <a:xfrm>
            <a:off x="10103786" y="5490546"/>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Water</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600" b="1" dirty="0">
                <a:latin typeface="Comfortaa" panose="020F0603070200060003" pitchFamily="34" charset="0"/>
              </a:rPr>
              <a:t>[</a:t>
            </a:r>
            <a:r>
              <a:rPr lang="en-US" sz="1600" b="1" dirty="0" smtClean="0">
                <a:latin typeface="Comfortaa" panose="020F0603070200060003" pitchFamily="34" charset="0"/>
              </a:rPr>
              <a:t>Jesse]</a:t>
            </a:r>
            <a:endParaRPr lang="en-US" sz="1600" b="1" dirty="0">
              <a:latin typeface="Comfortaa" panose="020F0603070200060003" pitchFamily="34" charset="0"/>
            </a:endParaRPr>
          </a:p>
        </p:txBody>
      </p:sp>
      <p:sp>
        <p:nvSpPr>
          <p:cNvPr id="54" name="Rounded Rectangle 53"/>
          <p:cNvSpPr/>
          <p:nvPr/>
        </p:nvSpPr>
        <p:spPr>
          <a:xfrm>
            <a:off x="6633025" y="5490546"/>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Food</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600" b="1" dirty="0" smtClean="0">
                <a:latin typeface="Comfortaa" panose="020F0603070200060003" pitchFamily="34" charset="0"/>
              </a:rPr>
              <a:t>[FAOSTAT]</a:t>
            </a:r>
            <a:endParaRPr lang="en-US" sz="1600" b="1" dirty="0">
              <a:latin typeface="Comfortaa" panose="020F0603070200060003" pitchFamily="34" charset="0"/>
            </a:endParaRPr>
          </a:p>
        </p:txBody>
      </p:sp>
      <p:sp>
        <p:nvSpPr>
          <p:cNvPr id="55" name="Rounded Rectangle 54"/>
          <p:cNvSpPr/>
          <p:nvPr/>
        </p:nvSpPr>
        <p:spPr>
          <a:xfrm>
            <a:off x="5631542" y="411686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Food energy</a:t>
            </a:r>
          </a:p>
          <a:p>
            <a:pPr algn="ctr"/>
            <a:r>
              <a:rPr lang="en-US" b="1" dirty="0" smtClean="0">
                <a:latin typeface="Comfortaa" panose="020F0603070200060003" pitchFamily="34" charset="0"/>
              </a:rPr>
              <a:t>flows</a:t>
            </a:r>
            <a:endParaRPr lang="en-US" b="1" dirty="0">
              <a:latin typeface="Comfortaa" panose="020F0603070200060003" pitchFamily="34" charset="0"/>
            </a:endParaRPr>
          </a:p>
        </p:txBody>
      </p:sp>
      <p:sp>
        <p:nvSpPr>
          <p:cNvPr id="56" name="Rounded Rectangle 55"/>
          <p:cNvSpPr/>
          <p:nvPr/>
        </p:nvSpPr>
        <p:spPr>
          <a:xfrm>
            <a:off x="4630055" y="5490546"/>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Food energy</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600" b="1" dirty="0" smtClean="0">
                <a:latin typeface="Comfortaa" panose="020F0603070200060003" pitchFamily="34" charset="0"/>
              </a:rPr>
              <a:t>[World Bank]</a:t>
            </a:r>
            <a:endParaRPr lang="en-US" sz="1600" b="1" dirty="0">
              <a:latin typeface="Comfortaa" panose="020F0603070200060003" pitchFamily="34" charset="0"/>
            </a:endParaRPr>
          </a:p>
        </p:txBody>
      </p:sp>
      <p:sp>
        <p:nvSpPr>
          <p:cNvPr id="57" name="Rounded Rectangle 56"/>
          <p:cNvSpPr/>
          <p:nvPr/>
        </p:nvSpPr>
        <p:spPr>
          <a:xfrm>
            <a:off x="7728069" y="1876488"/>
            <a:ext cx="2657959" cy="1367454"/>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Sustainable Energy Transition Paths</a:t>
            </a:r>
            <a:endParaRPr lang="en-US" b="1" dirty="0">
              <a:latin typeface="Comfortaa" panose="020F0603070200060003" pitchFamily="34" charset="0"/>
            </a:endParaRPr>
          </a:p>
        </p:txBody>
      </p:sp>
      <p:sp>
        <p:nvSpPr>
          <p:cNvPr id="59" name="Rounded Rectangle 58"/>
          <p:cNvSpPr/>
          <p:nvPr/>
        </p:nvSpPr>
        <p:spPr>
          <a:xfrm>
            <a:off x="8635999" y="3665892"/>
            <a:ext cx="2657959" cy="1367454"/>
          </a:xfrm>
          <a:prstGeom prst="round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Water-Energy-Food Nexus implications of</a:t>
            </a:r>
          </a:p>
          <a:p>
            <a:pPr algn="ctr"/>
            <a:r>
              <a:rPr lang="en-US" b="1" dirty="0" smtClean="0">
                <a:latin typeface="Comfortaa" panose="020F0603070200060003" pitchFamily="34" charset="0"/>
              </a:rPr>
              <a:t>Sustainable Energy Transitions</a:t>
            </a:r>
            <a:endParaRPr lang="en-US" b="1" dirty="0">
              <a:latin typeface="Comfortaa" panose="020F0603070200060003" pitchFamily="34" charset="0"/>
            </a:endParaRPr>
          </a:p>
        </p:txBody>
      </p:sp>
      <p:cxnSp>
        <p:nvCxnSpPr>
          <p:cNvPr id="77" name="Straight Arrow Connector 76"/>
          <p:cNvCxnSpPr>
            <a:stCxn id="56" idx="0"/>
            <a:endCxn id="55" idx="2"/>
          </p:cNvCxnSpPr>
          <p:nvPr/>
        </p:nvCxnSpPr>
        <p:spPr>
          <a:xfrm flipV="1">
            <a:off x="5486398" y="5124577"/>
            <a:ext cx="1001487" cy="365969"/>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54" idx="0"/>
            <a:endCxn id="55" idx="2"/>
          </p:cNvCxnSpPr>
          <p:nvPr/>
        </p:nvCxnSpPr>
        <p:spPr>
          <a:xfrm flipH="1" flipV="1">
            <a:off x="6487885" y="5124577"/>
            <a:ext cx="1001483" cy="365969"/>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53" idx="0"/>
          </p:cNvCxnSpPr>
          <p:nvPr/>
        </p:nvCxnSpPr>
        <p:spPr>
          <a:xfrm flipH="1" flipV="1">
            <a:off x="10821322" y="5033346"/>
            <a:ext cx="138807" cy="45720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55" idx="3"/>
            <a:endCxn id="59" idx="1"/>
          </p:cNvCxnSpPr>
          <p:nvPr/>
        </p:nvCxnSpPr>
        <p:spPr>
          <a:xfrm flipV="1">
            <a:off x="7344228" y="4349619"/>
            <a:ext cx="1291771" cy="27110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7" idx="2"/>
          </p:cNvCxnSpPr>
          <p:nvPr/>
        </p:nvCxnSpPr>
        <p:spPr>
          <a:xfrm>
            <a:off x="9057049" y="3243942"/>
            <a:ext cx="143222" cy="42195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72183" y="1781484"/>
            <a:ext cx="6716621" cy="2252924"/>
          </a:xfrm>
          <a:prstGeom prst="rect">
            <a:avLst/>
          </a:prstGeom>
        </p:spPr>
        <p:txBody>
          <a:bodyPr wrap="square">
            <a:spAutoFit/>
          </a:bodyPr>
          <a:lstStyle/>
          <a:p>
            <a:pPr marL="342900" indent="-342900" algn="just">
              <a:lnSpc>
                <a:spcPct val="130000"/>
              </a:lnSpc>
              <a:buFont typeface="+mj-lt"/>
              <a:buAutoNum type="arabicPeriod" startAt="5"/>
            </a:pPr>
            <a:r>
              <a:rPr lang="en-US" dirty="0" smtClean="0">
                <a:latin typeface="Comfortaa" panose="020F0603070200060003" pitchFamily="34" charset="0"/>
              </a:rPr>
              <a:t>Streamline nexus connections</a:t>
            </a:r>
          </a:p>
          <a:p>
            <a:pPr marL="800100" lvl="1" indent="-342900" algn="just">
              <a:lnSpc>
                <a:spcPct val="130000"/>
              </a:lnSpc>
              <a:buFont typeface="+mj-lt"/>
              <a:buAutoNum type="alphaLcPeriod"/>
            </a:pPr>
            <a:r>
              <a:rPr lang="en-US" dirty="0" smtClean="0">
                <a:latin typeface="Comfortaa" panose="020F0603070200060003" pitchFamily="34" charset="0"/>
              </a:rPr>
              <a:t>Investigate the role </a:t>
            </a:r>
            <a:r>
              <a:rPr lang="en-US" smtClean="0">
                <a:latin typeface="Comfortaa" panose="020F0603070200060003" pitchFamily="34" charset="0"/>
              </a:rPr>
              <a:t>of biofuels</a:t>
            </a:r>
            <a:endParaRPr lang="en-US" dirty="0" smtClean="0">
              <a:latin typeface="Comfortaa" panose="020F0603070200060003" pitchFamily="34" charset="0"/>
            </a:endParaRPr>
          </a:p>
          <a:p>
            <a:pPr marL="342900" indent="-342900" algn="just">
              <a:lnSpc>
                <a:spcPct val="130000"/>
              </a:lnSpc>
              <a:buFont typeface="+mj-lt"/>
              <a:buAutoNum type="arabicPeriod" startAt="5"/>
            </a:pPr>
            <a:r>
              <a:rPr lang="en-US" dirty="0" smtClean="0">
                <a:latin typeface="Comfortaa" panose="020F0603070200060003" pitchFamily="34" charset="0"/>
              </a:rPr>
              <a:t>Summarize </a:t>
            </a:r>
            <a:r>
              <a:rPr lang="en-US" dirty="0">
                <a:latin typeface="Comfortaa" panose="020F0603070200060003" pitchFamily="34" charset="0"/>
              </a:rPr>
              <a:t>and analyze per country food energy </a:t>
            </a:r>
            <a:r>
              <a:rPr lang="en-US" dirty="0" smtClean="0">
                <a:latin typeface="Comfortaa" panose="020F0603070200060003" pitchFamily="34" charset="0"/>
              </a:rPr>
              <a:t>data</a:t>
            </a:r>
          </a:p>
          <a:p>
            <a:pPr marL="342900" indent="-342900" algn="just">
              <a:lnSpc>
                <a:spcPct val="130000"/>
              </a:lnSpc>
              <a:buFont typeface="+mj-lt"/>
              <a:buAutoNum type="arabicPeriod" startAt="5"/>
            </a:pPr>
            <a:r>
              <a:rPr lang="en-US" dirty="0" smtClean="0">
                <a:latin typeface="Comfortaa" panose="020F0603070200060003" pitchFamily="34" charset="0"/>
              </a:rPr>
              <a:t>Decide </a:t>
            </a:r>
            <a:r>
              <a:rPr lang="en-US" dirty="0">
                <a:latin typeface="Comfortaa" panose="020F0603070200060003" pitchFamily="34" charset="0"/>
              </a:rPr>
              <a:t>how to include water data and get/calculate energy from Jesse </a:t>
            </a:r>
            <a:endParaRPr lang="en-US" dirty="0" smtClean="0">
              <a:latin typeface="Comfortaa" panose="020F0603070200060003" pitchFamily="34" charset="0"/>
            </a:endParaRPr>
          </a:p>
          <a:p>
            <a:pPr marL="342900" indent="-342900" algn="just">
              <a:lnSpc>
                <a:spcPct val="130000"/>
              </a:lnSpc>
              <a:buFont typeface="+mj-lt"/>
              <a:buAutoNum type="arabicPeriod" startAt="5"/>
            </a:pPr>
            <a:r>
              <a:rPr lang="en-US" dirty="0" smtClean="0">
                <a:latin typeface="Comfortaa" panose="020F0603070200060003" pitchFamily="34" charset="0"/>
              </a:rPr>
              <a:t>Summarize </a:t>
            </a:r>
            <a:r>
              <a:rPr lang="en-US" dirty="0">
                <a:latin typeface="Comfortaa" panose="020F0603070200060003" pitchFamily="34" charset="0"/>
              </a:rPr>
              <a:t>results into major research article</a:t>
            </a:r>
          </a:p>
        </p:txBody>
      </p:sp>
    </p:spTree>
    <p:extLst>
      <p:ext uri="{BB962C8B-B14F-4D97-AF65-F5344CB8AC3E}">
        <p14:creationId xmlns:p14="http://schemas.microsoft.com/office/powerpoint/2010/main" val="101855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p:cNvSpPr txBox="1">
            <a:spLocks/>
          </p:cNvSpPr>
          <p:nvPr/>
        </p:nvSpPr>
        <p:spPr>
          <a:xfrm>
            <a:off x="5049127" y="35518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future work</a:t>
            </a:r>
            <a:endParaRPr lang="en-US" sz="2400" b="1" dirty="0">
              <a:latin typeface="Comfortaa" panose="020F0603070200060003" pitchFamily="34" charset="0"/>
            </a:endParaRPr>
          </a:p>
        </p:txBody>
      </p:sp>
      <p:sp>
        <p:nvSpPr>
          <p:cNvPr id="25" name="Subtitle 2"/>
          <p:cNvSpPr txBox="1">
            <a:spLocks/>
          </p:cNvSpPr>
          <p:nvPr/>
        </p:nvSpPr>
        <p:spPr>
          <a:xfrm>
            <a:off x="359424" y="1865084"/>
            <a:ext cx="11316761" cy="15955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just">
              <a:lnSpc>
                <a:spcPct val="130000"/>
              </a:lnSpc>
              <a:buFont typeface="+mj-lt"/>
              <a:buAutoNum type="arabicPeriod"/>
            </a:pPr>
            <a:r>
              <a:rPr lang="en-US" sz="2000" dirty="0" smtClean="0">
                <a:latin typeface="Comfortaa" panose="020F0603070200060003" pitchFamily="34" charset="0"/>
              </a:rPr>
              <a:t>Modify exiting global model (SET2.0) to include trade flows and terrain limitations</a:t>
            </a:r>
          </a:p>
          <a:p>
            <a:pPr algn="just">
              <a:lnSpc>
                <a:spcPct val="130000"/>
              </a:lnSpc>
              <a:buFont typeface="+mj-lt"/>
              <a:buAutoNum type="arabicPeriod"/>
            </a:pPr>
            <a:r>
              <a:rPr lang="en-US" sz="2000" dirty="0" smtClean="0">
                <a:latin typeface="Comfortaa" panose="020F0603070200060003" pitchFamily="34" charset="0"/>
              </a:rPr>
              <a:t>Write algorithm for automatic estimation of sustainable energy transition pathways based on country terrains and trade flows</a:t>
            </a:r>
          </a:p>
          <a:p>
            <a:pPr algn="just">
              <a:lnSpc>
                <a:spcPct val="130000"/>
              </a:lnSpc>
              <a:buFont typeface="+mj-lt"/>
              <a:buAutoNum type="arabicPeriod"/>
            </a:pPr>
            <a:r>
              <a:rPr lang="en-US" sz="2000" dirty="0" smtClean="0">
                <a:latin typeface="Comfortaa" panose="020F0603070200060003" pitchFamily="34" charset="0"/>
              </a:rPr>
              <a:t>Conduct per country simulations, analyze and compare to global results</a:t>
            </a:r>
          </a:p>
          <a:p>
            <a:pPr algn="just">
              <a:lnSpc>
                <a:spcPct val="130000"/>
              </a:lnSpc>
              <a:buFont typeface="+mj-lt"/>
              <a:buAutoNum type="arabicPeriod"/>
            </a:pPr>
            <a:r>
              <a:rPr lang="en-US" sz="2000" dirty="0" smtClean="0">
                <a:latin typeface="Comfortaa" panose="020F0603070200060003" pitchFamily="34" charset="0"/>
              </a:rPr>
              <a:t>Summarize and analyze per country food energy data</a:t>
            </a:r>
          </a:p>
          <a:p>
            <a:pPr algn="just">
              <a:lnSpc>
                <a:spcPct val="130000"/>
              </a:lnSpc>
              <a:buFont typeface="+mj-lt"/>
              <a:buAutoNum type="arabicPeriod"/>
            </a:pPr>
            <a:r>
              <a:rPr lang="en-US" sz="2000" dirty="0" smtClean="0">
                <a:latin typeface="Comfortaa" panose="020F0603070200060003" pitchFamily="34" charset="0"/>
              </a:rPr>
              <a:t>Decide how to include water data and get/calculate energy from Jesse </a:t>
            </a:r>
          </a:p>
          <a:p>
            <a:pPr algn="just">
              <a:lnSpc>
                <a:spcPct val="130000"/>
              </a:lnSpc>
              <a:buFont typeface="+mj-lt"/>
              <a:buAutoNum type="arabicPeriod"/>
            </a:pPr>
            <a:r>
              <a:rPr lang="en-US" sz="2000" dirty="0" smtClean="0">
                <a:latin typeface="Comfortaa" panose="020F0603070200060003" pitchFamily="34" charset="0"/>
              </a:rPr>
              <a:t>Investigate of water-energy-food nexus implications</a:t>
            </a:r>
          </a:p>
          <a:p>
            <a:pPr algn="just">
              <a:lnSpc>
                <a:spcPct val="130000"/>
              </a:lnSpc>
              <a:buFont typeface="+mj-lt"/>
              <a:buAutoNum type="arabicPeriod"/>
            </a:pPr>
            <a:r>
              <a:rPr lang="en-US" sz="2000" dirty="0" smtClean="0">
                <a:latin typeface="Comfortaa" panose="020F0603070200060003" pitchFamily="34" charset="0"/>
              </a:rPr>
              <a:t>Summarize results into major research article</a:t>
            </a:r>
          </a:p>
          <a:p>
            <a:pPr algn="just">
              <a:lnSpc>
                <a:spcPct val="130000"/>
              </a:lnSpc>
              <a:buFont typeface="+mj-lt"/>
              <a:buAutoNum type="arabicPeriod"/>
            </a:pPr>
            <a:r>
              <a:rPr lang="en-US" sz="2000" dirty="0" smtClean="0">
                <a:latin typeface="Comfortaa" panose="020F0603070200060003" pitchFamily="34" charset="0"/>
              </a:rPr>
              <a:t>Write &amp; defend thesis</a:t>
            </a:r>
            <a:endParaRPr lang="en-US" sz="2000" dirty="0">
              <a:latin typeface="Comfortaa" panose="020F0603070200060003" pitchFamily="34" charset="0"/>
            </a:endParaRPr>
          </a:p>
        </p:txBody>
      </p:sp>
    </p:spTree>
    <p:extLst>
      <p:ext uri="{BB962C8B-B14F-4D97-AF65-F5344CB8AC3E}">
        <p14:creationId xmlns:p14="http://schemas.microsoft.com/office/powerpoint/2010/main" val="133454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1500" y="3437199"/>
            <a:ext cx="8128000" cy="1202801"/>
          </a:xfrm>
        </p:spPr>
        <p:txBody>
          <a:bodyPr>
            <a:normAutofit/>
          </a:bodyPr>
          <a:lstStyle/>
          <a:p>
            <a:pPr algn="ctr"/>
            <a:r>
              <a:rPr lang="en-US" sz="3600" b="1" cap="none" dirty="0" smtClean="0">
                <a:latin typeface="Comfortaa" panose="020F0603070200060003" pitchFamily="34" charset="0"/>
              </a:rPr>
              <a:t>thank you</a:t>
            </a:r>
            <a:endParaRPr lang="en-US" sz="3600" b="1" cap="none" dirty="0">
              <a:latin typeface="Comfortaa" panose="020F0603070200060003" pitchFamily="34" charset="0"/>
            </a:endParaRPr>
          </a:p>
        </p:txBody>
      </p:sp>
      <p:sp>
        <p:nvSpPr>
          <p:cNvPr id="3" name="Subtitle 2"/>
          <p:cNvSpPr>
            <a:spLocks noGrp="1"/>
          </p:cNvSpPr>
          <p:nvPr>
            <p:ph type="subTitle" idx="1"/>
          </p:nvPr>
        </p:nvSpPr>
        <p:spPr>
          <a:xfrm>
            <a:off x="7143750" y="254000"/>
            <a:ext cx="3975100" cy="1193800"/>
          </a:xfrm>
        </p:spPr>
        <p:txBody>
          <a:bodyPr>
            <a:normAutofit/>
          </a:bodyPr>
          <a:lstStyle/>
          <a:p>
            <a:pPr algn="ctr"/>
            <a:r>
              <a:rPr lang="en-US" b="1" dirty="0" smtClean="0">
                <a:latin typeface="Comfortaa" panose="020F0603070200060003" pitchFamily="34" charset="0"/>
              </a:rPr>
              <a:t>D</a:t>
            </a:r>
            <a:r>
              <a:rPr lang="hu-HU" b="1" dirty="0" smtClean="0">
                <a:latin typeface="Comfortaa" panose="020F0603070200060003" pitchFamily="34" charset="0"/>
              </a:rPr>
              <a:t>é</a:t>
            </a:r>
            <a:r>
              <a:rPr lang="en-US" b="1" dirty="0" err="1" smtClean="0">
                <a:latin typeface="Comfortaa" panose="020F0603070200060003" pitchFamily="34" charset="0"/>
              </a:rPr>
              <a:t>nes</a:t>
            </a:r>
            <a:r>
              <a:rPr lang="en-US" b="1" dirty="0" smtClean="0">
                <a:latin typeface="Comfortaa" panose="020F0603070200060003" pitchFamily="34" charset="0"/>
              </a:rPr>
              <a:t> </a:t>
            </a:r>
            <a:r>
              <a:rPr lang="en-US" b="1" dirty="0">
                <a:latin typeface="Comfortaa" panose="020F0603070200060003" pitchFamily="34" charset="0"/>
              </a:rPr>
              <a:t>Csala</a:t>
            </a:r>
          </a:p>
          <a:p>
            <a:pPr algn="ctr"/>
            <a:r>
              <a:rPr lang="en-US" dirty="0" smtClean="0">
                <a:latin typeface="Comfortaa" panose="020F0603070200060003" pitchFamily="34" charset="0"/>
              </a:rPr>
              <a:t>PhD Qualifying Exam Part 2</a:t>
            </a:r>
          </a:p>
          <a:p>
            <a:pPr algn="ctr"/>
            <a:r>
              <a:rPr lang="en-US" dirty="0" smtClean="0">
                <a:latin typeface="Comfortaa" panose="020F0603070200060003" pitchFamily="34" charset="0"/>
              </a:rPr>
              <a:t>Masdar Institute</a:t>
            </a:r>
            <a:endParaRPr lang="en-US" dirty="0">
              <a:latin typeface="Comfortaa" panose="020F0603070200060003" pitchFamily="34" charset="0"/>
            </a:endParaRPr>
          </a:p>
        </p:txBody>
      </p:sp>
      <p:sp>
        <p:nvSpPr>
          <p:cNvPr id="4" name="Title 1"/>
          <p:cNvSpPr txBox="1">
            <a:spLocks/>
          </p:cNvSpPr>
          <p:nvPr/>
        </p:nvSpPr>
        <p:spPr>
          <a:xfrm>
            <a:off x="1676400" y="1972199"/>
            <a:ext cx="8458200" cy="120280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cap="none" dirty="0" smtClean="0">
                <a:latin typeface="Comfortaa" panose="020F0603070200060003" pitchFamily="34" charset="0"/>
              </a:rPr>
              <a:t>20 trillion </a:t>
            </a:r>
            <a:r>
              <a:rPr lang="en-US" cap="none" dirty="0" smtClean="0">
                <a:solidFill>
                  <a:srgbClr val="92D050"/>
                </a:solidFill>
                <a:latin typeface="Comfortaa" panose="020F0603070200060003" pitchFamily="34" charset="0"/>
              </a:rPr>
              <a:t>green</a:t>
            </a:r>
            <a:r>
              <a:rPr lang="en-US" cap="none" dirty="0" smtClean="0">
                <a:latin typeface="Comfortaa" panose="020F0603070200060003" pitchFamily="34" charset="0"/>
              </a:rPr>
              <a:t> watts</a:t>
            </a:r>
            <a:endParaRPr lang="en-US" cap="none" dirty="0">
              <a:latin typeface="Comfortaa" panose="020F0603070200060003" pitchFamily="34" charset="0"/>
            </a:endParaRPr>
          </a:p>
        </p:txBody>
      </p:sp>
    </p:spTree>
    <p:extLst>
      <p:ext uri="{BB962C8B-B14F-4D97-AF65-F5344CB8AC3E}">
        <p14:creationId xmlns:p14="http://schemas.microsoft.com/office/powerpoint/2010/main" val="2159942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 open energy and GDP data from World Bank (1990-2010)</a:t>
            </a:r>
            <a:endParaRPr lang="en-US" sz="1000" dirty="0">
              <a:latin typeface="Comfortaa" panose="020F0603070200060003" pitchFamily="34" charset="0"/>
            </a:endParaRPr>
          </a:p>
        </p:txBody>
      </p:sp>
      <p:pic>
        <p:nvPicPr>
          <p:cNvPr id="6" name="Picture 5"/>
          <p:cNvPicPr>
            <a:picLocks noChangeAspect="1"/>
          </p:cNvPicPr>
          <p:nvPr/>
        </p:nvPicPr>
        <p:blipFill>
          <a:blip r:embed="rId3"/>
          <a:stretch>
            <a:fillRect/>
          </a:stretch>
        </p:blipFill>
        <p:spPr>
          <a:xfrm>
            <a:off x="330926" y="2335804"/>
            <a:ext cx="11530148" cy="3302324"/>
          </a:xfrm>
          <a:prstGeom prst="rect">
            <a:avLst/>
          </a:prstGeom>
        </p:spPr>
      </p:pic>
      <p:sp>
        <p:nvSpPr>
          <p:cNvPr id="8" name="Rectangle 7"/>
          <p:cNvSpPr/>
          <p:nvPr/>
        </p:nvSpPr>
        <p:spPr>
          <a:xfrm>
            <a:off x="2717074" y="5176463"/>
            <a:ext cx="9144000" cy="923330"/>
          </a:xfrm>
          <a:prstGeom prst="rect">
            <a:avLst/>
          </a:prstGeom>
        </p:spPr>
        <p:txBody>
          <a:bodyPr wrap="square">
            <a:spAutoFit/>
          </a:bodyPr>
          <a:lstStyle/>
          <a:p>
            <a:pPr algn="r"/>
            <a:r>
              <a:rPr lang="en-US" dirty="0" smtClean="0">
                <a:latin typeface="Comfortaa" panose="020F0603070200060003" pitchFamily="34" charset="0"/>
              </a:rPr>
              <a:t>“Massive </a:t>
            </a:r>
            <a:r>
              <a:rPr lang="en-US" dirty="0">
                <a:latin typeface="Comfortaa" panose="020F0603070200060003" pitchFamily="34" charset="0"/>
              </a:rPr>
              <a:t>reductions in OECD countries would perhaps even leave room in the global CO</a:t>
            </a:r>
            <a:r>
              <a:rPr lang="en-US" baseline="-25000" dirty="0">
                <a:latin typeface="Comfortaa" panose="020F0603070200060003" pitchFamily="34" charset="0"/>
              </a:rPr>
              <a:t>2</a:t>
            </a:r>
            <a:r>
              <a:rPr lang="en-US" dirty="0">
                <a:latin typeface="Comfortaa" panose="020F0603070200060003" pitchFamily="34" charset="0"/>
              </a:rPr>
              <a:t>-emission budget to allow poverty eradication as stipulated in the UN millennium goals without triggering catastrophic climate change</a:t>
            </a:r>
            <a:r>
              <a:rPr lang="en-US" dirty="0" smtClean="0">
                <a:latin typeface="Comfortaa" panose="020F0603070200060003" pitchFamily="34" charset="0"/>
              </a:rPr>
              <a:t>.”</a:t>
            </a:r>
            <a:endParaRPr lang="en-US" dirty="0">
              <a:latin typeface="Comfortaa" panose="020F0603070200060003" pitchFamily="34" charset="0"/>
            </a:endParaRPr>
          </a:p>
        </p:txBody>
      </p:sp>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err="1" smtClean="0">
                <a:latin typeface="Comfortaa" panose="020F0603070200060003" pitchFamily="34" charset="0"/>
              </a:rPr>
              <a:t>Spreng</a:t>
            </a:r>
            <a:r>
              <a:rPr lang="en-US" sz="1000" dirty="0" smtClean="0">
                <a:latin typeface="Comfortaa" panose="020F0603070200060003" pitchFamily="34" charset="0"/>
              </a:rPr>
              <a:t> (2005)</a:t>
            </a:r>
            <a:endParaRPr lang="en-US" sz="1000" dirty="0">
              <a:latin typeface="Comfortaa" panose="020F0603070200060003" pitchFamily="34" charset="0"/>
            </a:endParaRPr>
          </a:p>
        </p:txBody>
      </p:sp>
    </p:spTree>
    <p:extLst>
      <p:ext uri="{BB962C8B-B14F-4D97-AF65-F5344CB8AC3E}">
        <p14:creationId xmlns:p14="http://schemas.microsoft.com/office/powerpoint/2010/main" val="25647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10741 " pathEditMode="relative" rAng="0" ptsTypes="AA">
                                      <p:cBhvr>
                                        <p:cTn id="6" dur="2000" fill="hold"/>
                                        <p:tgtEl>
                                          <p:spTgt spid="6"/>
                                        </p:tgtEl>
                                        <p:attrNameLst>
                                          <p:attrName>ppt_x</p:attrName>
                                          <p:attrName>ppt_y</p:attrName>
                                        </p:attrNameLst>
                                      </p:cBhvr>
                                      <p:rCtr x="0" y="-537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 open energy data </a:t>
            </a:r>
            <a:r>
              <a:rPr lang="en-US" sz="1000" dirty="0">
                <a:latin typeface="Comfortaa" panose="020F0603070200060003" pitchFamily="34" charset="0"/>
              </a:rPr>
              <a:t>from EIA (1970-2040), BP (1960-2035), population data from UNSD, (1950-2100) </a:t>
            </a:r>
          </a:p>
        </p:txBody>
      </p:sp>
      <p:sp>
        <p:nvSpPr>
          <p:cNvPr id="9" name="Subtitle 2"/>
          <p:cNvSpPr txBox="1">
            <a:spLocks/>
          </p:cNvSpPr>
          <p:nvPr/>
        </p:nvSpPr>
        <p:spPr>
          <a:xfrm>
            <a:off x="7045346" y="655593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r>
              <a:rPr lang="en-US" sz="1000" dirty="0">
                <a:latin typeface="Comfortaa" panose="020F0603070200060003" pitchFamily="34" charset="0"/>
              </a:rPr>
              <a:t>Maggio, </a:t>
            </a:r>
            <a:r>
              <a:rPr lang="en-US" sz="1000" dirty="0" err="1">
                <a:latin typeface="Comfortaa" panose="020F0603070200060003" pitchFamily="34" charset="0"/>
              </a:rPr>
              <a:t>Cacciola</a:t>
            </a:r>
            <a:r>
              <a:rPr lang="en-US" sz="1000" dirty="0">
                <a:latin typeface="Comfortaa" panose="020F0603070200060003" pitchFamily="34" charset="0"/>
              </a:rPr>
              <a:t> (2012), Mohr et al. (2015)</a:t>
            </a:r>
          </a:p>
          <a:p>
            <a:pPr marL="0" indent="0" algn="r">
              <a:buNone/>
            </a:pPr>
            <a:r>
              <a:rPr lang="en-US" sz="1000" dirty="0" smtClean="0">
                <a:latin typeface="Comfortaa" panose="020F0603070200060003" pitchFamily="34" charset="0"/>
              </a:rPr>
              <a:t>* Fossil fuels, industrial processes (including cement) and waste</a:t>
            </a:r>
          </a:p>
        </p:txBody>
      </p:sp>
      <p:pic>
        <p:nvPicPr>
          <p:cNvPr id="3" name="Picture 2"/>
          <p:cNvPicPr>
            <a:picLocks noChangeAspect="1"/>
          </p:cNvPicPr>
          <p:nvPr/>
        </p:nvPicPr>
        <p:blipFill>
          <a:blip r:embed="rId3"/>
          <a:stretch>
            <a:fillRect/>
          </a:stretch>
        </p:blipFill>
        <p:spPr>
          <a:xfrm>
            <a:off x="282051" y="1758462"/>
            <a:ext cx="6934843" cy="4676809"/>
          </a:xfrm>
          <a:prstGeom prst="rect">
            <a:avLst/>
          </a:prstGeom>
        </p:spPr>
      </p:pic>
      <p:cxnSp>
        <p:nvCxnSpPr>
          <p:cNvPr id="7" name="Straight Connector 6"/>
          <p:cNvCxnSpPr/>
          <p:nvPr/>
        </p:nvCxnSpPr>
        <p:spPr>
          <a:xfrm>
            <a:off x="3967089" y="2222695"/>
            <a:ext cx="0" cy="3530991"/>
          </a:xfrm>
          <a:prstGeom prst="line">
            <a:avLst/>
          </a:prstGeom>
          <a:ln w="5715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95556" y="2222695"/>
            <a:ext cx="0" cy="3530991"/>
          </a:xfrm>
          <a:prstGeom prst="line">
            <a:avLst/>
          </a:prstGeom>
          <a:ln w="5715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403188" y="2222695"/>
            <a:ext cx="0" cy="3530991"/>
          </a:xfrm>
          <a:prstGeom prst="line">
            <a:avLst/>
          </a:prstGeom>
          <a:ln w="57150">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7821721" y="723814"/>
            <a:ext cx="3765452"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IPCC AR5 WG1 RCP2.6 </a:t>
            </a:r>
          </a:p>
          <a:p>
            <a:pPr marL="0" indent="0" algn="ctr">
              <a:lnSpc>
                <a:spcPct val="130000"/>
              </a:lnSpc>
              <a:buNone/>
            </a:pPr>
            <a:r>
              <a:rPr lang="en-US" sz="2400" b="1" dirty="0" smtClean="0">
                <a:latin typeface="Comfortaa" panose="020F0603070200060003" pitchFamily="34" charset="0"/>
              </a:rPr>
              <a:t>Carbon budget*</a:t>
            </a:r>
          </a:p>
          <a:p>
            <a:pPr marL="0" indent="0" algn="ctr">
              <a:lnSpc>
                <a:spcPct val="130000"/>
              </a:lnSpc>
              <a:buNone/>
            </a:pPr>
            <a:endParaRPr lang="en-US" sz="2400" b="1" dirty="0">
              <a:latin typeface="Comfortaa" panose="020F0603070200060003" pitchFamily="34" charset="0"/>
            </a:endParaRPr>
          </a:p>
          <a:p>
            <a:pPr marL="0" indent="0" algn="ctr">
              <a:lnSpc>
                <a:spcPct val="130000"/>
              </a:lnSpc>
              <a:buNone/>
            </a:pPr>
            <a:r>
              <a:rPr lang="en-US" sz="4400" b="1" dirty="0" smtClean="0">
                <a:latin typeface="Comfortaa" panose="020F0603070200060003" pitchFamily="34" charset="0"/>
              </a:rPr>
              <a:t>990 GtCO</a:t>
            </a:r>
            <a:r>
              <a:rPr lang="en-US" sz="4400" b="1" baseline="-25000" dirty="0" smtClean="0">
                <a:latin typeface="Comfortaa" panose="020F0603070200060003" pitchFamily="34" charset="0"/>
              </a:rPr>
              <a:t>2</a:t>
            </a:r>
          </a:p>
          <a:p>
            <a:pPr marL="0" indent="0" algn="ctr">
              <a:lnSpc>
                <a:spcPct val="130000"/>
              </a:lnSpc>
              <a:buNone/>
            </a:pPr>
            <a:r>
              <a:rPr lang="en-US" sz="2400" b="1" dirty="0" smtClean="0">
                <a:latin typeface="Comfortaa" panose="020F0603070200060003" pitchFamily="34" charset="0"/>
              </a:rPr>
              <a:t>[510 – 1505]</a:t>
            </a:r>
            <a:endParaRPr lang="en-US" sz="2400" b="1" dirty="0">
              <a:latin typeface="Comfortaa" panose="020F0603070200060003" pitchFamily="34" charset="0"/>
            </a:endParaRPr>
          </a:p>
        </p:txBody>
      </p:sp>
      <p:sp>
        <p:nvSpPr>
          <p:cNvPr id="15" name="Subtitle 2"/>
          <p:cNvSpPr txBox="1">
            <a:spLocks/>
          </p:cNvSpPr>
          <p:nvPr/>
        </p:nvSpPr>
        <p:spPr>
          <a:xfrm>
            <a:off x="7415600" y="4373347"/>
            <a:ext cx="4406146" cy="18499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4400" b="1" dirty="0" smtClean="0">
                <a:latin typeface="Comfortaa" panose="020F0603070200060003" pitchFamily="34" charset="0"/>
              </a:rPr>
              <a:t>2032</a:t>
            </a:r>
          </a:p>
          <a:p>
            <a:pPr marL="0" indent="0" algn="ctr">
              <a:lnSpc>
                <a:spcPct val="130000"/>
              </a:lnSpc>
              <a:buNone/>
            </a:pPr>
            <a:r>
              <a:rPr lang="en-US" sz="2400" dirty="0" smtClean="0">
                <a:latin typeface="Comfortaa" panose="020F0603070200060003" pitchFamily="34" charset="0"/>
              </a:rPr>
              <a:t>[2020-2045]</a:t>
            </a:r>
            <a:endParaRPr lang="en-US" sz="2400" dirty="0">
              <a:latin typeface="Comfortaa" panose="020F0603070200060003" pitchFamily="34" charset="0"/>
            </a:endParaRPr>
          </a:p>
        </p:txBody>
      </p:sp>
    </p:spTree>
    <p:extLst>
      <p:ext uri="{BB962C8B-B14F-4D97-AF65-F5344CB8AC3E}">
        <p14:creationId xmlns:p14="http://schemas.microsoft.com/office/powerpoint/2010/main" val="306846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accel="50000" decel="50000" fill="hold" grpId="0" nodeType="withEffect">
                                  <p:stCondLst>
                                    <p:cond delay="0"/>
                                  </p:stCondLst>
                                  <p:childTnLst>
                                    <p:animMotion origin="layout" path="M -2.29167E-6 -4.07407E-6 L -0.00091 -0.04305 " pathEditMode="relative" rAng="0" ptsTypes="AA">
                                      <p:cBhvr>
                                        <p:cTn id="9" dur="500" fill="hold"/>
                                        <p:tgtEl>
                                          <p:spTgt spid="9"/>
                                        </p:tgtEl>
                                        <p:attrNameLst>
                                          <p:attrName>ppt_x</p:attrName>
                                          <p:attrName>ppt_y</p:attrName>
                                        </p:attrNameLst>
                                      </p:cBhvr>
                                      <p:rCtr x="-52" y="-2153"/>
                                    </p:animMotion>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circle(in)">
                                      <p:cBhvr>
                                        <p:cTn id="14" dur="2000"/>
                                        <p:tgtEl>
                                          <p:spTgt spid="13"/>
                                        </p:tgtEl>
                                      </p:cBhvr>
                                    </p:animEffect>
                                  </p:childTnLst>
                                </p:cTn>
                              </p:par>
                              <p:par>
                                <p:cTn id="15" presetID="6"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2000"/>
                                        <p:tgtEl>
                                          <p:spTgt spid="12"/>
                                        </p:tgtEl>
                                      </p:cBhvr>
                                    </p:animEffect>
                                  </p:childTnLst>
                                </p:cTn>
                              </p:par>
                              <p:par>
                                <p:cTn id="18" presetID="6"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par>
                                <p:cTn id="21" presetID="47"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103994" y="1728001"/>
            <a:ext cx="7069702" cy="4469598"/>
          </a:xfrm>
          <a:prstGeom prst="rect">
            <a:avLst/>
          </a:prstGeom>
        </p:spPr>
      </p:pic>
      <p:sp>
        <p:nvSpPr>
          <p:cNvPr id="11" name="Subtitle 2"/>
          <p:cNvSpPr txBox="1">
            <a:spLocks/>
          </p:cNvSpPr>
          <p:nvPr/>
        </p:nvSpPr>
        <p:spPr>
          <a:xfrm>
            <a:off x="4776679" y="709747"/>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Energy Return on Energy Invested = EROEI</a:t>
            </a:r>
            <a:endParaRPr lang="en-US" sz="2400" b="1" dirty="0">
              <a:latin typeface="Comfortaa" panose="020F0603070200060003" pitchFamily="34" charset="0"/>
            </a:endParaRPr>
          </a:p>
        </p:txBody>
      </p:sp>
      <p:sp>
        <p:nvSpPr>
          <p:cNvPr id="12"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smtClean="0">
                <a:latin typeface="Comfortaa" panose="020F0603070200060003" pitchFamily="34" charset="0"/>
              </a:rPr>
              <a:t>GRAPH: </a:t>
            </a:r>
            <a:r>
              <a:rPr lang="en-US" sz="1000" dirty="0" smtClean="0">
                <a:latin typeface="Comfortaa" panose="020F0603070200060003" pitchFamily="34" charset="0"/>
              </a:rPr>
              <a:t>Own work based on Dale</a:t>
            </a:r>
            <a:r>
              <a:rPr lang="en-US" sz="1000" dirty="0">
                <a:latin typeface="Comfortaa" panose="020F0603070200060003" pitchFamily="34" charset="0"/>
              </a:rPr>
              <a:t>, </a:t>
            </a:r>
            <a:r>
              <a:rPr lang="en-US" sz="1000" dirty="0" err="1">
                <a:latin typeface="Comfortaa" panose="020F0603070200060003" pitchFamily="34" charset="0"/>
              </a:rPr>
              <a:t>Krumdieck</a:t>
            </a:r>
            <a:r>
              <a:rPr lang="en-US" sz="1000" dirty="0">
                <a:latin typeface="Comfortaa" panose="020F0603070200060003" pitchFamily="34" charset="0"/>
              </a:rPr>
              <a:t> (2012)</a:t>
            </a:r>
          </a:p>
        </p:txBody>
      </p:sp>
      <p:sp>
        <p:nvSpPr>
          <p:cNvPr id="13"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r>
              <a:rPr lang="en-US" sz="1000" dirty="0">
                <a:latin typeface="Comfortaa" panose="020F0603070200060003" pitchFamily="34" charset="0"/>
              </a:rPr>
              <a:t>Barnhart, Dale et al. (2013), </a:t>
            </a:r>
            <a:r>
              <a:rPr lang="en-US" sz="1000" dirty="0" err="1">
                <a:latin typeface="Comfortaa" panose="020F0603070200060003" pitchFamily="34" charset="0"/>
              </a:rPr>
              <a:t>Klemes</a:t>
            </a:r>
            <a:r>
              <a:rPr lang="en-US" sz="1000" dirty="0">
                <a:latin typeface="Comfortaa" panose="020F0603070200060003" pitchFamily="34" charset="0"/>
              </a:rPr>
              <a:t> (2015), Hall (2014)</a:t>
            </a:r>
          </a:p>
          <a:p>
            <a:pPr marL="0" indent="0" algn="r">
              <a:buNone/>
            </a:pPr>
            <a:r>
              <a:rPr lang="en-US" sz="1000" dirty="0" smtClean="0">
                <a:latin typeface="Comfortaa" panose="020F0603070200060003" pitchFamily="34" charset="0"/>
              </a:rPr>
              <a:t>King, Hall (2011),  Gupta (2011), </a:t>
            </a:r>
            <a:r>
              <a:rPr lang="en-US" sz="1000" dirty="0" err="1" smtClean="0">
                <a:latin typeface="Comfortaa" panose="020F0603070200060003" pitchFamily="34" charset="0"/>
              </a:rPr>
              <a:t>Moerschbaecher</a:t>
            </a:r>
            <a:r>
              <a:rPr lang="en-US" sz="1000" dirty="0" smtClean="0">
                <a:latin typeface="Comfortaa" panose="020F0603070200060003" pitchFamily="34" charset="0"/>
              </a:rPr>
              <a:t> (2011), </a:t>
            </a:r>
            <a:r>
              <a:rPr lang="en-US" sz="1000" dirty="0" err="1" smtClean="0">
                <a:latin typeface="Comfortaa" panose="020F0603070200060003" pitchFamily="34" charset="0"/>
              </a:rPr>
              <a:t>Kubiszewski</a:t>
            </a:r>
            <a:r>
              <a:rPr lang="en-US" sz="1000" dirty="0" smtClean="0">
                <a:latin typeface="Comfortaa" panose="020F0603070200060003" pitchFamily="34" charset="0"/>
              </a:rPr>
              <a:t> (2010)</a:t>
            </a:r>
          </a:p>
        </p:txBody>
      </p:sp>
      <p:sp>
        <p:nvSpPr>
          <p:cNvPr id="16" name="Subtitle 2"/>
          <p:cNvSpPr txBox="1">
            <a:spLocks/>
          </p:cNvSpPr>
          <p:nvPr/>
        </p:nvSpPr>
        <p:spPr>
          <a:xfrm>
            <a:off x="7484012" y="1617617"/>
            <a:ext cx="4580965"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b="1" dirty="0" smtClean="0">
                <a:latin typeface="Comfortaa" panose="020F0603070200060003" pitchFamily="34" charset="0"/>
              </a:rPr>
              <a:t>Solar PV	  5 – 15</a:t>
            </a:r>
          </a:p>
          <a:p>
            <a:pPr marL="0" indent="0">
              <a:lnSpc>
                <a:spcPct val="130000"/>
              </a:lnSpc>
              <a:buNone/>
            </a:pPr>
            <a:r>
              <a:rPr lang="en-US" b="1" dirty="0" smtClean="0">
                <a:latin typeface="Comfortaa" panose="020F0603070200060003" pitchFamily="34" charset="0"/>
              </a:rPr>
              <a:t>Wind		20 – 40 </a:t>
            </a:r>
          </a:p>
          <a:p>
            <a:pPr marL="0" indent="0">
              <a:lnSpc>
                <a:spcPct val="130000"/>
              </a:lnSpc>
              <a:buNone/>
            </a:pPr>
            <a:r>
              <a:rPr lang="en-US" b="1" dirty="0" smtClean="0">
                <a:latin typeface="Comfortaa" panose="020F0603070200060003" pitchFamily="34" charset="0"/>
              </a:rPr>
              <a:t>Solar CSP	 10 – 20 </a:t>
            </a:r>
          </a:p>
          <a:p>
            <a:pPr marL="0" indent="0">
              <a:lnSpc>
                <a:spcPct val="130000"/>
              </a:lnSpc>
              <a:buNone/>
            </a:pPr>
            <a:r>
              <a:rPr lang="en-US" b="1" dirty="0" smtClean="0">
                <a:latin typeface="Comfortaa" panose="020F0603070200060003" pitchFamily="34" charset="0"/>
              </a:rPr>
              <a:t>Geothermal 	 15 – 35</a:t>
            </a:r>
          </a:p>
          <a:p>
            <a:pPr marL="0" indent="0">
              <a:lnSpc>
                <a:spcPct val="130000"/>
              </a:lnSpc>
              <a:buNone/>
            </a:pPr>
            <a:endParaRPr lang="en-US" b="1" dirty="0">
              <a:latin typeface="Comfortaa" panose="020F0603070200060003" pitchFamily="34" charset="0"/>
            </a:endParaRPr>
          </a:p>
          <a:p>
            <a:pPr marL="0" indent="0">
              <a:lnSpc>
                <a:spcPct val="130000"/>
              </a:lnSpc>
              <a:buNone/>
            </a:pPr>
            <a:r>
              <a:rPr lang="en-US" b="1" dirty="0">
                <a:latin typeface="Comfortaa" panose="020F0603070200060003" pitchFamily="34" charset="0"/>
              </a:rPr>
              <a:t>Oil		</a:t>
            </a:r>
            <a:r>
              <a:rPr lang="en-US" b="1" dirty="0" smtClean="0">
                <a:latin typeface="Comfortaa" panose="020F0603070200060003" pitchFamily="34" charset="0"/>
              </a:rPr>
              <a:t>25 </a:t>
            </a:r>
            <a:r>
              <a:rPr lang="en-US" b="1" dirty="0">
                <a:latin typeface="Comfortaa" panose="020F0603070200060003" pitchFamily="34" charset="0"/>
              </a:rPr>
              <a:t>– </a:t>
            </a:r>
            <a:r>
              <a:rPr lang="en-US" b="1" dirty="0" smtClean="0">
                <a:latin typeface="Comfortaa" panose="020F0603070200060003" pitchFamily="34" charset="0"/>
              </a:rPr>
              <a:t>10        [60 – 40] </a:t>
            </a:r>
            <a:endParaRPr lang="en-US" b="1" dirty="0">
              <a:latin typeface="Comfortaa" panose="020F0603070200060003" pitchFamily="34" charset="0"/>
            </a:endParaRPr>
          </a:p>
          <a:p>
            <a:pPr marL="0" indent="0">
              <a:lnSpc>
                <a:spcPct val="130000"/>
              </a:lnSpc>
              <a:buNone/>
            </a:pPr>
            <a:r>
              <a:rPr lang="en-US" b="1" dirty="0">
                <a:latin typeface="Comfortaa" panose="020F0603070200060003" pitchFamily="34" charset="0"/>
              </a:rPr>
              <a:t>Gas		25 – 15 </a:t>
            </a:r>
            <a:r>
              <a:rPr lang="en-US" b="1" dirty="0" smtClean="0">
                <a:latin typeface="Comfortaa" panose="020F0603070200060003" pitchFamily="34" charset="0"/>
              </a:rPr>
              <a:t>       [60 – 40] </a:t>
            </a:r>
            <a:endParaRPr lang="en-US" b="1" dirty="0">
              <a:latin typeface="Comfortaa" panose="020F0603070200060003" pitchFamily="34" charset="0"/>
            </a:endParaRPr>
          </a:p>
          <a:p>
            <a:pPr marL="0" indent="0">
              <a:lnSpc>
                <a:spcPct val="130000"/>
              </a:lnSpc>
              <a:buNone/>
            </a:pPr>
            <a:r>
              <a:rPr lang="en-US" b="1" dirty="0">
                <a:latin typeface="Comfortaa" panose="020F0603070200060003" pitchFamily="34" charset="0"/>
              </a:rPr>
              <a:t>Coal		</a:t>
            </a:r>
            <a:r>
              <a:rPr lang="en-US" b="1" dirty="0" smtClean="0">
                <a:latin typeface="Comfortaa" panose="020F0603070200060003" pitchFamily="34" charset="0"/>
              </a:rPr>
              <a:t>50 </a:t>
            </a:r>
            <a:r>
              <a:rPr lang="en-US" b="1" dirty="0">
                <a:latin typeface="Comfortaa" panose="020F0603070200060003" pitchFamily="34" charset="0"/>
              </a:rPr>
              <a:t>– </a:t>
            </a:r>
            <a:r>
              <a:rPr lang="en-US" b="1" dirty="0" smtClean="0">
                <a:latin typeface="Comfortaa" panose="020F0603070200060003" pitchFamily="34" charset="0"/>
              </a:rPr>
              <a:t>15	      [100 – 80]  </a:t>
            </a:r>
            <a:endParaRPr lang="en-US" b="1" dirty="0">
              <a:latin typeface="Comfortaa" panose="020F0603070200060003" pitchFamily="34" charset="0"/>
            </a:endParaRPr>
          </a:p>
        </p:txBody>
      </p:sp>
    </p:spTree>
    <p:extLst>
      <p:ext uri="{BB962C8B-B14F-4D97-AF65-F5344CB8AC3E}">
        <p14:creationId xmlns:p14="http://schemas.microsoft.com/office/powerpoint/2010/main" val="64780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65760" y="1986267"/>
            <a:ext cx="11529646" cy="120280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cap="none" dirty="0">
                <a:latin typeface="Comfortaa" panose="020F0603070200060003" pitchFamily="34" charset="0"/>
              </a:rPr>
              <a:t>s</a:t>
            </a:r>
            <a:r>
              <a:rPr lang="en-US" cap="none" dirty="0" smtClean="0">
                <a:latin typeface="Comfortaa" panose="020F0603070200060003" pitchFamily="34" charset="0"/>
              </a:rPr>
              <a:t>ustainable </a:t>
            </a:r>
            <a:r>
              <a:rPr lang="en-US" cap="none" dirty="0" smtClean="0">
                <a:solidFill>
                  <a:srgbClr val="92D050"/>
                </a:solidFill>
                <a:latin typeface="Comfortaa" panose="020F0603070200060003" pitchFamily="34" charset="0"/>
              </a:rPr>
              <a:t>energy</a:t>
            </a:r>
            <a:r>
              <a:rPr lang="en-US" cap="none" dirty="0" smtClean="0">
                <a:latin typeface="Comfortaa" panose="020F0603070200060003" pitchFamily="34" charset="0"/>
              </a:rPr>
              <a:t> transition</a:t>
            </a:r>
            <a:endParaRPr lang="en-US" cap="none" dirty="0">
              <a:latin typeface="Comfortaa" panose="020F0603070200060003" pitchFamily="34" charset="0"/>
            </a:endParaRPr>
          </a:p>
        </p:txBody>
      </p:sp>
    </p:spTree>
    <p:extLst>
      <p:ext uri="{BB962C8B-B14F-4D97-AF65-F5344CB8AC3E}">
        <p14:creationId xmlns:p14="http://schemas.microsoft.com/office/powerpoint/2010/main" val="15429135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11" name="Subtitle 2"/>
          <p:cNvSpPr txBox="1">
            <a:spLocks/>
          </p:cNvSpPr>
          <p:nvPr/>
        </p:nvSpPr>
        <p:spPr>
          <a:xfrm>
            <a:off x="4776679" y="709747"/>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a:latin typeface="Comfortaa" panose="020F0603070200060003" pitchFamily="34" charset="0"/>
              </a:rPr>
              <a:t>s</a:t>
            </a:r>
            <a:r>
              <a:rPr lang="en-US" sz="2400" b="1" dirty="0" smtClean="0">
                <a:latin typeface="Comfortaa" panose="020F0603070200060003" pitchFamily="34" charset="0"/>
              </a:rPr>
              <a:t>ustainable energy transition</a:t>
            </a:r>
            <a:endParaRPr lang="en-US" sz="2400" b="1" dirty="0">
              <a:latin typeface="Comfortaa" panose="020F0603070200060003" pitchFamily="34" charset="0"/>
            </a:endParaRPr>
          </a:p>
        </p:txBody>
      </p:sp>
      <p:sp>
        <p:nvSpPr>
          <p:cNvPr id="13"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Daly (1996), Sgouridis, Csala (2014)</a:t>
            </a:r>
          </a:p>
        </p:txBody>
      </p:sp>
      <p:sp>
        <p:nvSpPr>
          <p:cNvPr id="10" name="Subtitle 2"/>
          <p:cNvSpPr txBox="1">
            <a:spLocks/>
          </p:cNvSpPr>
          <p:nvPr/>
        </p:nvSpPr>
        <p:spPr>
          <a:xfrm>
            <a:off x="359424" y="1865084"/>
            <a:ext cx="11316761" cy="15955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just">
              <a:lnSpc>
                <a:spcPct val="130000"/>
              </a:lnSpc>
              <a:buFont typeface="+mj-lt"/>
              <a:buAutoNum type="arabicPeriod"/>
            </a:pPr>
            <a:r>
              <a:rPr lang="en-US" sz="1800" dirty="0" smtClean="0">
                <a:latin typeface="Comfortaa" panose="020F0603070200060003" pitchFamily="34" charset="0"/>
              </a:rPr>
              <a:t>The </a:t>
            </a:r>
            <a:r>
              <a:rPr lang="en-US" sz="1800" dirty="0">
                <a:latin typeface="Comfortaa" panose="020F0603070200060003" pitchFamily="34" charset="0"/>
              </a:rPr>
              <a:t>rate of pollution </a:t>
            </a:r>
            <a:r>
              <a:rPr lang="en-US" sz="1800" b="1" dirty="0">
                <a:solidFill>
                  <a:srgbClr val="92D050"/>
                </a:solidFill>
                <a:latin typeface="Comfortaa" panose="020F0603070200060003" pitchFamily="34" charset="0"/>
              </a:rPr>
              <a:t>emissions</a:t>
            </a:r>
            <a:r>
              <a:rPr lang="en-US" sz="1800" dirty="0">
                <a:latin typeface="Comfortaa" panose="020F0603070200060003" pitchFamily="34" charset="0"/>
              </a:rPr>
              <a:t> is less than the ecosystem assimilative </a:t>
            </a:r>
            <a:r>
              <a:rPr lang="en-US" sz="1800" dirty="0" smtClean="0">
                <a:latin typeface="Comfortaa" panose="020F0603070200060003" pitchFamily="34" charset="0"/>
              </a:rPr>
              <a:t>capacity.</a:t>
            </a:r>
            <a:endParaRPr lang="en-US" sz="1800" dirty="0">
              <a:latin typeface="Comfortaa" panose="020F0603070200060003" pitchFamily="34" charset="0"/>
            </a:endParaRPr>
          </a:p>
          <a:p>
            <a:pPr algn="just">
              <a:lnSpc>
                <a:spcPct val="130000"/>
              </a:lnSpc>
              <a:buFont typeface="+mj-lt"/>
              <a:buAutoNum type="arabicPeriod"/>
            </a:pPr>
            <a:r>
              <a:rPr lang="en-US" sz="1800" dirty="0">
                <a:latin typeface="Comfortaa" panose="020F0603070200060003" pitchFamily="34" charset="0"/>
              </a:rPr>
              <a:t>Renewable energy generation does not exceed the long-run ecosystem </a:t>
            </a:r>
            <a:r>
              <a:rPr lang="en-US" sz="1800" b="1" dirty="0">
                <a:solidFill>
                  <a:srgbClr val="92D050"/>
                </a:solidFill>
                <a:latin typeface="Comfortaa" panose="020F0603070200060003" pitchFamily="34" charset="0"/>
              </a:rPr>
              <a:t>carrying capacity </a:t>
            </a:r>
            <a:r>
              <a:rPr lang="en-US" sz="1800" dirty="0">
                <a:latin typeface="Comfortaa" panose="020F0603070200060003" pitchFamily="34" charset="0"/>
              </a:rPr>
              <a:t>nor irreparably compromises it.</a:t>
            </a:r>
          </a:p>
          <a:p>
            <a:pPr algn="just">
              <a:lnSpc>
                <a:spcPct val="130000"/>
              </a:lnSpc>
              <a:buFont typeface="+mj-lt"/>
              <a:buAutoNum type="arabicPeriod"/>
            </a:pPr>
            <a:r>
              <a:rPr lang="en-US" sz="1800" dirty="0" smtClean="0">
                <a:latin typeface="Comfortaa" panose="020F0603070200060003" pitchFamily="34" charset="0"/>
              </a:rPr>
              <a:t>Per </a:t>
            </a:r>
            <a:r>
              <a:rPr lang="en-US" sz="1800" dirty="0">
                <a:latin typeface="Comfortaa" panose="020F0603070200060003" pitchFamily="34" charset="0"/>
              </a:rPr>
              <a:t>capita available energy remains above the minimum level required to satisfy </a:t>
            </a:r>
            <a:r>
              <a:rPr lang="en-US" sz="1800" b="1" dirty="0">
                <a:solidFill>
                  <a:srgbClr val="92D050"/>
                </a:solidFill>
                <a:latin typeface="Comfortaa" panose="020F0603070200060003" pitchFamily="34" charset="0"/>
              </a:rPr>
              <a:t>societal needs </a:t>
            </a:r>
            <a:r>
              <a:rPr lang="en-US" sz="1800" dirty="0">
                <a:latin typeface="Comfortaa" panose="020F0603070200060003" pitchFamily="34" charset="0"/>
              </a:rPr>
              <a:t>at any point during SET and without disruptive discontinuity in its rate of change.</a:t>
            </a:r>
          </a:p>
          <a:p>
            <a:pPr algn="just">
              <a:lnSpc>
                <a:spcPct val="130000"/>
              </a:lnSpc>
              <a:buFont typeface="+mj-lt"/>
              <a:buAutoNum type="arabicPeriod"/>
            </a:pPr>
            <a:r>
              <a:rPr lang="en-US" sz="1800" dirty="0" smtClean="0">
                <a:latin typeface="Comfortaa" panose="020F0603070200060003" pitchFamily="34" charset="0"/>
              </a:rPr>
              <a:t>The </a:t>
            </a:r>
            <a:r>
              <a:rPr lang="en-US" sz="1800" b="1" dirty="0">
                <a:solidFill>
                  <a:srgbClr val="92D050"/>
                </a:solidFill>
                <a:latin typeface="Comfortaa" panose="020F0603070200060003" pitchFamily="34" charset="0"/>
              </a:rPr>
              <a:t>investment</a:t>
            </a:r>
            <a:r>
              <a:rPr lang="en-US" sz="1800" dirty="0">
                <a:latin typeface="Comfortaa" panose="020F0603070200060003" pitchFamily="34" charset="0"/>
              </a:rPr>
              <a:t> rate for the installation of renewable generation and consumption capital stock is sufficient to create a sustainable long-term renewable energy supply basis before the non-renewable safely recoverable resource is exhausted.</a:t>
            </a:r>
          </a:p>
          <a:p>
            <a:pPr algn="just">
              <a:lnSpc>
                <a:spcPct val="130000"/>
              </a:lnSpc>
              <a:buFont typeface="+mj-lt"/>
              <a:buAutoNum type="arabicPeriod"/>
            </a:pPr>
            <a:r>
              <a:rPr lang="en-US" sz="1800" dirty="0" smtClean="0">
                <a:latin typeface="Comfortaa" panose="020F0603070200060003" pitchFamily="34" charset="0"/>
              </a:rPr>
              <a:t>Future </a:t>
            </a:r>
            <a:r>
              <a:rPr lang="en-US" sz="1800" dirty="0">
                <a:latin typeface="Comfortaa" panose="020F0603070200060003" pitchFamily="34" charset="0"/>
              </a:rPr>
              <a:t>consumption </a:t>
            </a:r>
            <a:r>
              <a:rPr lang="en-US" sz="1800" b="1" dirty="0">
                <a:solidFill>
                  <a:srgbClr val="92D050"/>
                </a:solidFill>
                <a:latin typeface="Comfortaa" panose="020F0603070200060003" pitchFamily="34" charset="0"/>
              </a:rPr>
              <a:t>commitment</a:t>
            </a:r>
            <a:r>
              <a:rPr lang="en-US" sz="1800" dirty="0">
                <a:solidFill>
                  <a:srgbClr val="92D050"/>
                </a:solidFill>
                <a:latin typeface="Comfortaa" panose="020F0603070200060003" pitchFamily="34" charset="0"/>
              </a:rPr>
              <a:t> </a:t>
            </a:r>
            <a:r>
              <a:rPr lang="en-US" sz="1800" dirty="0">
                <a:latin typeface="Comfortaa" panose="020F0603070200060003" pitchFamily="34" charset="0"/>
              </a:rPr>
              <a:t>(i.e., debt issuance) is coupled to and limited by future energy </a:t>
            </a:r>
            <a:r>
              <a:rPr lang="en-US" sz="1800" dirty="0" smtClean="0">
                <a:latin typeface="Comfortaa" panose="020F0603070200060003" pitchFamily="34" charset="0"/>
              </a:rPr>
              <a:t>availability</a:t>
            </a:r>
            <a:r>
              <a:rPr lang="en-US" sz="1800" dirty="0">
                <a:latin typeface="Comfortaa" panose="020F0603070200060003" pitchFamily="34" charset="0"/>
              </a:rPr>
              <a:t>.</a:t>
            </a:r>
          </a:p>
        </p:txBody>
      </p:sp>
    </p:spTree>
    <p:extLst>
      <p:ext uri="{BB962C8B-B14F-4D97-AF65-F5344CB8AC3E}">
        <p14:creationId xmlns:p14="http://schemas.microsoft.com/office/powerpoint/2010/main" val="78342729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 the principles outlined by Sgouridis, Csala (2014) using open data from EIA, BP, UNSD</a:t>
            </a:r>
            <a:endParaRPr lang="en-US" sz="1000" dirty="0">
              <a:latin typeface="Comfortaa" panose="020F0603070200060003" pitchFamily="34" charset="0"/>
            </a:endParaRPr>
          </a:p>
        </p:txBody>
      </p:sp>
      <p:pic>
        <p:nvPicPr>
          <p:cNvPr id="4" name="Picture 3"/>
          <p:cNvPicPr>
            <a:picLocks noChangeAspect="1"/>
          </p:cNvPicPr>
          <p:nvPr/>
        </p:nvPicPr>
        <p:blipFill>
          <a:blip r:embed="rId3"/>
          <a:stretch>
            <a:fillRect/>
          </a:stretch>
        </p:blipFill>
        <p:spPr>
          <a:xfrm>
            <a:off x="164123" y="1649580"/>
            <a:ext cx="11863754" cy="3326612"/>
          </a:xfrm>
          <a:prstGeom prst="rect">
            <a:avLst/>
          </a:prstGeom>
        </p:spPr>
      </p:pic>
      <p:sp>
        <p:nvSpPr>
          <p:cNvPr id="10"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 </a:t>
            </a:r>
            <a:r>
              <a:rPr lang="en-US" sz="1000" dirty="0" err="1" smtClean="0">
                <a:latin typeface="Comfortaa" panose="020F0603070200060003" pitchFamily="34" charset="0"/>
              </a:rPr>
              <a:t>Bardi</a:t>
            </a:r>
            <a:r>
              <a:rPr lang="en-US" sz="1000" dirty="0" smtClean="0">
                <a:latin typeface="Comfortaa" panose="020F0603070200060003" pitchFamily="34" charset="0"/>
              </a:rPr>
              <a:t>, Csala (expected 2015)</a:t>
            </a:r>
          </a:p>
        </p:txBody>
      </p:sp>
      <p:sp>
        <p:nvSpPr>
          <p:cNvPr id="6" name="Subtitle 2"/>
          <p:cNvSpPr txBox="1">
            <a:spLocks/>
          </p:cNvSpPr>
          <p:nvPr/>
        </p:nvSpPr>
        <p:spPr>
          <a:xfrm>
            <a:off x="391886" y="5367928"/>
            <a:ext cx="12192000" cy="5776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b="1" dirty="0" smtClean="0">
                <a:latin typeface="Comfortaa" panose="020F0603070200060003" pitchFamily="34" charset="0"/>
              </a:rPr>
              <a:t> Emissions </a:t>
            </a:r>
            <a:r>
              <a:rPr lang="en-US" b="1" dirty="0" smtClean="0">
                <a:solidFill>
                  <a:srgbClr val="92D050"/>
                </a:solidFill>
                <a:latin typeface="Comfortaa" panose="020F0603070200060003" pitchFamily="34" charset="0"/>
              </a:rPr>
              <a:t>√</a:t>
            </a:r>
            <a:r>
              <a:rPr lang="en-US" b="1" dirty="0" smtClean="0">
                <a:latin typeface="Comfortaa" panose="020F0603070200060003" pitchFamily="34" charset="0"/>
              </a:rPr>
              <a:t>  Carrying capacity </a:t>
            </a:r>
            <a:r>
              <a:rPr lang="en-US" b="1" dirty="0" smtClean="0">
                <a:solidFill>
                  <a:srgbClr val="92D050"/>
                </a:solidFill>
                <a:latin typeface="Comfortaa" panose="020F0603070200060003" pitchFamily="34" charset="0"/>
              </a:rPr>
              <a:t>√</a:t>
            </a:r>
            <a:r>
              <a:rPr lang="en-US" b="1" dirty="0" smtClean="0">
                <a:latin typeface="Comfortaa" panose="020F0603070200060003" pitchFamily="34" charset="0"/>
              </a:rPr>
              <a:t>   Societal needs </a:t>
            </a:r>
            <a:r>
              <a:rPr lang="en-US" b="1" dirty="0" smtClean="0">
                <a:solidFill>
                  <a:srgbClr val="92D050"/>
                </a:solidFill>
                <a:latin typeface="Comfortaa" panose="020F0603070200060003" pitchFamily="34" charset="0"/>
              </a:rPr>
              <a:t>√</a:t>
            </a:r>
            <a:r>
              <a:rPr lang="en-US" b="1" dirty="0" smtClean="0">
                <a:latin typeface="Comfortaa" panose="020F0603070200060003" pitchFamily="34" charset="0"/>
              </a:rPr>
              <a:t>   Investment </a:t>
            </a:r>
            <a:r>
              <a:rPr lang="en-US" b="1" dirty="0" smtClean="0">
                <a:solidFill>
                  <a:srgbClr val="92D050"/>
                </a:solidFill>
                <a:latin typeface="Comfortaa" panose="020F0603070200060003" pitchFamily="34" charset="0"/>
              </a:rPr>
              <a:t>√</a:t>
            </a:r>
            <a:r>
              <a:rPr lang="en-US" b="1" dirty="0" smtClean="0">
                <a:latin typeface="Comfortaa" panose="020F0603070200060003" pitchFamily="34" charset="0"/>
              </a:rPr>
              <a:t>   Commitment </a:t>
            </a:r>
            <a:r>
              <a:rPr lang="en-US" b="1" dirty="0">
                <a:solidFill>
                  <a:srgbClr val="92D050"/>
                </a:solidFill>
                <a:latin typeface="Comfortaa" panose="020F0603070200060003" pitchFamily="34" charset="0"/>
              </a:rPr>
              <a:t>√</a:t>
            </a:r>
            <a:r>
              <a:rPr lang="en-US" b="1" dirty="0" smtClean="0">
                <a:solidFill>
                  <a:srgbClr val="92D050"/>
                </a:solidFill>
                <a:latin typeface="Comfortaa" panose="020F0603070200060003" pitchFamily="34" charset="0"/>
              </a:rPr>
              <a:t> </a:t>
            </a:r>
            <a:endParaRPr lang="en-US" b="1" dirty="0">
              <a:solidFill>
                <a:srgbClr val="92D050"/>
              </a:solidFill>
              <a:latin typeface="Comfortaa" panose="020F0603070200060003" pitchFamily="34" charset="0"/>
            </a:endParaRPr>
          </a:p>
        </p:txBody>
      </p:sp>
    </p:spTree>
    <p:extLst>
      <p:ext uri="{BB962C8B-B14F-4D97-AF65-F5344CB8AC3E}">
        <p14:creationId xmlns:p14="http://schemas.microsoft.com/office/powerpoint/2010/main" val="73903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1263</TotalTime>
  <Words>2243</Words>
  <Application>Microsoft Office PowerPoint</Application>
  <PresentationFormat>Widescreen</PresentationFormat>
  <Paragraphs>370</Paragraphs>
  <Slides>37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Comfortaa</vt:lpstr>
      <vt:lpstr>Cambria Math</vt:lpstr>
      <vt:lpstr>Arial</vt:lpstr>
      <vt:lpstr>Calibri</vt:lpstr>
      <vt:lpstr>Century Gothic</vt:lpstr>
      <vt:lpstr>Vapor Trail</vt:lpstr>
      <vt:lpstr>Investigating Global and National  Sustainable Energy Transition Paths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Sustainable energy transition paths</dc:title>
  <dc:creator>Dénes CSALA</dc:creator>
  <cp:lastModifiedBy>Dénes CSALA</cp:lastModifiedBy>
  <cp:revision>181</cp:revision>
  <dcterms:created xsi:type="dcterms:W3CDTF">2015-05-23T22:06:25Z</dcterms:created>
  <dcterms:modified xsi:type="dcterms:W3CDTF">2015-06-08T13:18:30Z</dcterms:modified>
</cp:coreProperties>
</file>